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46"/>
  </p:notesMasterIdLst>
  <p:sldIdLst>
    <p:sldId id="720" r:id="rId2"/>
    <p:sldId id="746" r:id="rId3"/>
    <p:sldId id="721" r:id="rId4"/>
    <p:sldId id="282" r:id="rId5"/>
    <p:sldId id="280" r:id="rId6"/>
    <p:sldId id="723" r:id="rId7"/>
    <p:sldId id="283" r:id="rId8"/>
    <p:sldId id="284" r:id="rId9"/>
    <p:sldId id="287" r:id="rId10"/>
    <p:sldId id="288" r:id="rId11"/>
    <p:sldId id="292" r:id="rId12"/>
    <p:sldId id="290" r:id="rId13"/>
    <p:sldId id="430" r:id="rId14"/>
    <p:sldId id="724" r:id="rId15"/>
    <p:sldId id="417" r:id="rId16"/>
    <p:sldId id="418" r:id="rId17"/>
    <p:sldId id="419" r:id="rId18"/>
    <p:sldId id="421" r:id="rId19"/>
    <p:sldId id="422" r:id="rId20"/>
    <p:sldId id="423" r:id="rId21"/>
    <p:sldId id="424" r:id="rId22"/>
    <p:sldId id="425" r:id="rId23"/>
    <p:sldId id="426" r:id="rId24"/>
    <p:sldId id="427" r:id="rId25"/>
    <p:sldId id="274" r:id="rId26"/>
    <p:sldId id="304" r:id="rId27"/>
    <p:sldId id="305" r:id="rId28"/>
    <p:sldId id="306" r:id="rId29"/>
    <p:sldId id="307" r:id="rId30"/>
    <p:sldId id="275"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80" r:id="rId44"/>
    <p:sldId id="381" r:id="rId45"/>
    <p:sldId id="725" r:id="rId46"/>
    <p:sldId id="726" r:id="rId47"/>
    <p:sldId id="727" r:id="rId48"/>
    <p:sldId id="728" r:id="rId49"/>
    <p:sldId id="729" r:id="rId50"/>
    <p:sldId id="730" r:id="rId51"/>
    <p:sldId id="322" r:id="rId52"/>
    <p:sldId id="323" r:id="rId53"/>
    <p:sldId id="277" r:id="rId54"/>
    <p:sldId id="340" r:id="rId55"/>
    <p:sldId id="648" r:id="rId56"/>
    <p:sldId id="649" r:id="rId57"/>
    <p:sldId id="650" r:id="rId58"/>
    <p:sldId id="651" r:id="rId59"/>
    <p:sldId id="652" r:id="rId60"/>
    <p:sldId id="653" r:id="rId61"/>
    <p:sldId id="654" r:id="rId62"/>
    <p:sldId id="655" r:id="rId63"/>
    <p:sldId id="656" r:id="rId64"/>
    <p:sldId id="657" r:id="rId65"/>
    <p:sldId id="658" r:id="rId66"/>
    <p:sldId id="659" r:id="rId67"/>
    <p:sldId id="664" r:id="rId68"/>
    <p:sldId id="665" r:id="rId69"/>
    <p:sldId id="666" r:id="rId70"/>
    <p:sldId id="667" r:id="rId71"/>
    <p:sldId id="668" r:id="rId72"/>
    <p:sldId id="669" r:id="rId73"/>
    <p:sldId id="670" r:id="rId74"/>
    <p:sldId id="671" r:id="rId75"/>
    <p:sldId id="672" r:id="rId76"/>
    <p:sldId id="673" r:id="rId77"/>
    <p:sldId id="674" r:id="rId78"/>
    <p:sldId id="675" r:id="rId79"/>
    <p:sldId id="676" r:id="rId80"/>
    <p:sldId id="677" r:id="rId81"/>
    <p:sldId id="678" r:id="rId82"/>
    <p:sldId id="684" r:id="rId83"/>
    <p:sldId id="685" r:id="rId84"/>
    <p:sldId id="695" r:id="rId85"/>
    <p:sldId id="696" r:id="rId86"/>
    <p:sldId id="697" r:id="rId87"/>
    <p:sldId id="698" r:id="rId88"/>
    <p:sldId id="700" r:id="rId89"/>
    <p:sldId id="699" r:id="rId90"/>
    <p:sldId id="709" r:id="rId91"/>
    <p:sldId id="710" r:id="rId92"/>
    <p:sldId id="713" r:id="rId93"/>
    <p:sldId id="714" r:id="rId94"/>
    <p:sldId id="715" r:id="rId95"/>
    <p:sldId id="716" r:id="rId96"/>
    <p:sldId id="717" r:id="rId97"/>
    <p:sldId id="718" r:id="rId98"/>
    <p:sldId id="719" r:id="rId99"/>
    <p:sldId id="679" r:id="rId100"/>
    <p:sldId id="680" r:id="rId101"/>
    <p:sldId id="681" r:id="rId102"/>
    <p:sldId id="682" r:id="rId103"/>
    <p:sldId id="731" r:id="rId104"/>
    <p:sldId id="732" r:id="rId105"/>
    <p:sldId id="733" r:id="rId106"/>
    <p:sldId id="734" r:id="rId107"/>
    <p:sldId id="735" r:id="rId108"/>
    <p:sldId id="736" r:id="rId109"/>
    <p:sldId id="737" r:id="rId110"/>
    <p:sldId id="738" r:id="rId111"/>
    <p:sldId id="739" r:id="rId112"/>
    <p:sldId id="740" r:id="rId113"/>
    <p:sldId id="741" r:id="rId114"/>
    <p:sldId id="742" r:id="rId115"/>
    <p:sldId id="743" r:id="rId116"/>
    <p:sldId id="744" r:id="rId117"/>
    <p:sldId id="745" r:id="rId118"/>
    <p:sldId id="341" r:id="rId119"/>
    <p:sldId id="278"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279" r:id="rId139"/>
    <p:sldId id="373" r:id="rId140"/>
    <p:sldId id="374" r:id="rId141"/>
    <p:sldId id="375" r:id="rId142"/>
    <p:sldId id="376" r:id="rId143"/>
    <p:sldId id="378" r:id="rId144"/>
    <p:sldId id="377" r:id="rId1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ection>
        <p14:section name="what is javascript" id="{780C041C-5845-6849-BBBC-9F148DBFABA4}">
          <p14:sldIdLst>
            <p14:sldId id="720"/>
            <p14:sldId id="746"/>
            <p14:sldId id="721"/>
            <p14:sldId id="282"/>
            <p14:sldId id="280"/>
            <p14:sldId id="723"/>
            <p14:sldId id="283"/>
            <p14:sldId id="284"/>
            <p14:sldId id="287"/>
            <p14:sldId id="288"/>
            <p14:sldId id="292"/>
            <p14:sldId id="290"/>
            <p14:sldId id="430"/>
            <p14:sldId id="724"/>
            <p14:sldId id="417"/>
            <p14:sldId id="418"/>
            <p14:sldId id="419"/>
            <p14:sldId id="421"/>
            <p14:sldId id="422"/>
            <p14:sldId id="423"/>
            <p14:sldId id="424"/>
            <p14:sldId id="425"/>
            <p14:sldId id="426"/>
            <p14:sldId id="427"/>
          </p14:sldIdLst>
        </p14:section>
        <p14:section name="Javascript Design Principles" id="{24D8B4FB-672C-D847-9EFD-F6AB9897299B}">
          <p14:sldIdLst/>
        </p14:section>
        <p14:section name="Where Does Javascript GO?" id="{5AF1C83A-5D4B-4440-A730-C55AFE3DF343}">
          <p14:sldIdLst>
            <p14:sldId id="274"/>
            <p14:sldId id="304"/>
            <p14:sldId id="305"/>
            <p14:sldId id="306"/>
            <p14:sldId id="307"/>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 id="380"/>
            <p14:sldId id="381"/>
            <p14:sldId id="725"/>
            <p14:sldId id="726"/>
            <p14:sldId id="727"/>
            <p14:sldId id="728"/>
            <p14:sldId id="729"/>
            <p14:sldId id="730"/>
            <p14:sldId id="322"/>
            <p14:sldId id="323"/>
          </p14:sldIdLst>
        </p14:section>
        <p14:section name="The Document Object Model (DOM)" id="{DB95D4C9-86D2-5C4A-8983-EA2AA207891B}">
          <p14:sldIdLst>
            <p14:sldId id="277"/>
            <p14:sldId id="340"/>
            <p14:sldId id="648"/>
            <p14:sldId id="649"/>
            <p14:sldId id="650"/>
            <p14:sldId id="651"/>
            <p14:sldId id="652"/>
            <p14:sldId id="653"/>
            <p14:sldId id="654"/>
            <p14:sldId id="655"/>
            <p14:sldId id="656"/>
            <p14:sldId id="657"/>
            <p14:sldId id="658"/>
            <p14:sldId id="659"/>
            <p14:sldId id="664"/>
            <p14:sldId id="665"/>
            <p14:sldId id="666"/>
            <p14:sldId id="667"/>
            <p14:sldId id="668"/>
            <p14:sldId id="669"/>
            <p14:sldId id="670"/>
            <p14:sldId id="671"/>
            <p14:sldId id="672"/>
            <p14:sldId id="673"/>
            <p14:sldId id="674"/>
            <p14:sldId id="675"/>
            <p14:sldId id="676"/>
            <p14:sldId id="677"/>
            <p14:sldId id="678"/>
            <p14:sldId id="684"/>
            <p14:sldId id="685"/>
            <p14:sldId id="695"/>
            <p14:sldId id="696"/>
            <p14:sldId id="697"/>
            <p14:sldId id="698"/>
            <p14:sldId id="700"/>
            <p14:sldId id="699"/>
            <p14:sldId id="709"/>
            <p14:sldId id="710"/>
            <p14:sldId id="713"/>
            <p14:sldId id="714"/>
            <p14:sldId id="715"/>
            <p14:sldId id="716"/>
            <p14:sldId id="717"/>
            <p14:sldId id="718"/>
            <p14:sldId id="719"/>
            <p14:sldId id="679"/>
            <p14:sldId id="680"/>
            <p14:sldId id="681"/>
            <p14:sldId id="682"/>
            <p14:sldId id="731"/>
            <p14:sldId id="732"/>
            <p14:sldId id="733"/>
            <p14:sldId id="734"/>
            <p14:sldId id="735"/>
            <p14:sldId id="736"/>
            <p14:sldId id="737"/>
            <p14:sldId id="738"/>
            <p14:sldId id="739"/>
            <p14:sldId id="740"/>
            <p14:sldId id="741"/>
            <p14:sldId id="742"/>
            <p14:sldId id="743"/>
            <p14:sldId id="744"/>
            <p14:sldId id="745"/>
            <p14:sldId id="341"/>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78"/>
            <p14:sldId id="377"/>
          </p14:sldIdLst>
        </p14:section>
        <p14:section name="What you Learned" id="{9095206F-FCC5-1444-B6D9-F159AEA57B8A}">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058" autoAdjust="0"/>
  </p:normalViewPr>
  <p:slideViewPr>
    <p:cSldViewPr showGuides="1">
      <p:cViewPr varScale="1">
        <p:scale>
          <a:sx n="86" d="100"/>
          <a:sy n="86" d="100"/>
        </p:scale>
        <p:origin x="696" y="48"/>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5F9940B3-0169-46F7-8A40-5D07DEAF63A8}" type="datetimeFigureOut">
              <a:rPr lang="en-US" smtClean="0"/>
              <a:t>2/16/2020</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E90F3FC9-7413-4B81-AEB3-1EE2784E6AC5}" type="slidenum">
              <a:rPr lang="en-US" smtClean="0"/>
              <a:t>‹#›</a:t>
            </a:fld>
            <a:endParaRPr lang="en-US"/>
          </a:p>
        </p:txBody>
      </p:sp>
    </p:spTree>
    <p:extLst>
      <p:ext uri="{BB962C8B-B14F-4D97-AF65-F5344CB8AC3E}">
        <p14:creationId xmlns:p14="http://schemas.microsoft.com/office/powerpoint/2010/main" val="1612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Idiosyncrasy</a:t>
            </a:r>
            <a:r>
              <a:rPr lang="en-US" baseline="0" dirty="0"/>
              <a:t> - </a:t>
            </a:r>
            <a:r>
              <a:rPr lang="en-US" sz="1200" b="0" kern="1200" dirty="0">
                <a:solidFill>
                  <a:schemeClr val="tx1"/>
                </a:solidFill>
                <a:effectLst/>
                <a:latin typeface="+mn-lt"/>
                <a:ea typeface="+mn-ea"/>
                <a:cs typeface="+mn-cs"/>
              </a:rPr>
              <a:t>a mode of behavior or way of thought peculiar to an individual.</a:t>
            </a:r>
          </a:p>
        </p:txBody>
      </p:sp>
      <p:sp>
        <p:nvSpPr>
          <p:cNvPr id="4" name="Slide Number Placeholder 3"/>
          <p:cNvSpPr>
            <a:spLocks noGrp="1"/>
          </p:cNvSpPr>
          <p:nvPr>
            <p:ph type="sldNum" sz="quarter" idx="10"/>
          </p:nvPr>
        </p:nvSpPr>
        <p:spPr/>
        <p:txBody>
          <a:bodyPr/>
          <a:lstStyle/>
          <a:p>
            <a:fld id="{E90F3FC9-7413-4B81-AEB3-1EE2784E6AC5}" type="slidenum">
              <a:rPr lang="en-US" smtClean="0"/>
              <a:t>8</a:t>
            </a:fld>
            <a:endParaRPr lang="en-US"/>
          </a:p>
        </p:txBody>
      </p:sp>
    </p:spTree>
    <p:extLst>
      <p:ext uri="{BB962C8B-B14F-4D97-AF65-F5344CB8AC3E}">
        <p14:creationId xmlns:p14="http://schemas.microsoft.com/office/powerpoint/2010/main" val="2903472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56</a:t>
            </a:fld>
            <a:endParaRPr lang="en-US"/>
          </a:p>
        </p:txBody>
      </p:sp>
    </p:spTree>
    <p:extLst>
      <p:ext uri="{BB962C8B-B14F-4D97-AF65-F5344CB8AC3E}">
        <p14:creationId xmlns:p14="http://schemas.microsoft.com/office/powerpoint/2010/main" val="93881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57</a:t>
            </a:fld>
            <a:endParaRPr lang="en-US"/>
          </a:p>
        </p:txBody>
      </p:sp>
    </p:spTree>
    <p:extLst>
      <p:ext uri="{BB962C8B-B14F-4D97-AF65-F5344CB8AC3E}">
        <p14:creationId xmlns:p14="http://schemas.microsoft.com/office/powerpoint/2010/main" val="401040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58</a:t>
            </a:fld>
            <a:endParaRPr lang="en-US"/>
          </a:p>
        </p:txBody>
      </p:sp>
    </p:spTree>
    <p:extLst>
      <p:ext uri="{BB962C8B-B14F-4D97-AF65-F5344CB8AC3E}">
        <p14:creationId xmlns:p14="http://schemas.microsoft.com/office/powerpoint/2010/main" val="1029376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59</a:t>
            </a:fld>
            <a:endParaRPr lang="en-US"/>
          </a:p>
        </p:txBody>
      </p:sp>
    </p:spTree>
    <p:extLst>
      <p:ext uri="{BB962C8B-B14F-4D97-AF65-F5344CB8AC3E}">
        <p14:creationId xmlns:p14="http://schemas.microsoft.com/office/powerpoint/2010/main" val="253949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60</a:t>
            </a:fld>
            <a:endParaRPr lang="en-US"/>
          </a:p>
        </p:txBody>
      </p:sp>
    </p:spTree>
    <p:extLst>
      <p:ext uri="{BB962C8B-B14F-4D97-AF65-F5344CB8AC3E}">
        <p14:creationId xmlns:p14="http://schemas.microsoft.com/office/powerpoint/2010/main" val="229114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61</a:t>
            </a:fld>
            <a:endParaRPr lang="en-US"/>
          </a:p>
        </p:txBody>
      </p:sp>
    </p:spTree>
    <p:extLst>
      <p:ext uri="{BB962C8B-B14F-4D97-AF65-F5344CB8AC3E}">
        <p14:creationId xmlns:p14="http://schemas.microsoft.com/office/powerpoint/2010/main" val="733427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62</a:t>
            </a:fld>
            <a:endParaRPr lang="en-US"/>
          </a:p>
        </p:txBody>
      </p:sp>
    </p:spTree>
    <p:extLst>
      <p:ext uri="{BB962C8B-B14F-4D97-AF65-F5344CB8AC3E}">
        <p14:creationId xmlns:p14="http://schemas.microsoft.com/office/powerpoint/2010/main" val="220544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63</a:t>
            </a:fld>
            <a:endParaRPr lang="en-US"/>
          </a:p>
        </p:txBody>
      </p:sp>
    </p:spTree>
    <p:extLst>
      <p:ext uri="{BB962C8B-B14F-4D97-AF65-F5344CB8AC3E}">
        <p14:creationId xmlns:p14="http://schemas.microsoft.com/office/powerpoint/2010/main" val="3893414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64</a:t>
            </a:fld>
            <a:endParaRPr lang="en-US"/>
          </a:p>
        </p:txBody>
      </p:sp>
    </p:spTree>
    <p:extLst>
      <p:ext uri="{BB962C8B-B14F-4D97-AF65-F5344CB8AC3E}">
        <p14:creationId xmlns:p14="http://schemas.microsoft.com/office/powerpoint/2010/main" val="3809860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65</a:t>
            </a:fld>
            <a:endParaRPr lang="en-US"/>
          </a:p>
        </p:txBody>
      </p:sp>
    </p:spTree>
    <p:extLst>
      <p:ext uri="{BB962C8B-B14F-4D97-AF65-F5344CB8AC3E}">
        <p14:creationId xmlns:p14="http://schemas.microsoft.com/office/powerpoint/2010/main" val="142523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Typo</a:t>
            </a:r>
            <a:r>
              <a:rPr lang="en-US" baseline="0" dirty="0"/>
              <a:t>: request-response loop</a:t>
            </a:r>
            <a:endParaRPr lang="en-US" dirty="0"/>
          </a:p>
        </p:txBody>
      </p:sp>
      <p:sp>
        <p:nvSpPr>
          <p:cNvPr id="4" name="Slide Number Placeholder 3"/>
          <p:cNvSpPr>
            <a:spLocks noGrp="1"/>
          </p:cNvSpPr>
          <p:nvPr>
            <p:ph type="sldNum" sz="quarter" idx="10"/>
          </p:nvPr>
        </p:nvSpPr>
        <p:spPr/>
        <p:txBody>
          <a:bodyPr/>
          <a:lstStyle/>
          <a:p>
            <a:fld id="{E90F3FC9-7413-4B81-AEB3-1EE2784E6AC5}" type="slidenum">
              <a:rPr lang="en-US" smtClean="0"/>
              <a:t>10</a:t>
            </a:fld>
            <a:endParaRPr lang="en-US"/>
          </a:p>
        </p:txBody>
      </p:sp>
    </p:spTree>
    <p:extLst>
      <p:ext uri="{BB962C8B-B14F-4D97-AF65-F5344CB8AC3E}">
        <p14:creationId xmlns:p14="http://schemas.microsoft.com/office/powerpoint/2010/main" val="2798083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66</a:t>
            </a:fld>
            <a:endParaRPr lang="en-US"/>
          </a:p>
        </p:txBody>
      </p:sp>
    </p:spTree>
    <p:extLst>
      <p:ext uri="{BB962C8B-B14F-4D97-AF65-F5344CB8AC3E}">
        <p14:creationId xmlns:p14="http://schemas.microsoft.com/office/powerpoint/2010/main" val="361607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67</a:t>
            </a:fld>
            <a:endParaRPr lang="en-US"/>
          </a:p>
        </p:txBody>
      </p:sp>
    </p:spTree>
    <p:extLst>
      <p:ext uri="{BB962C8B-B14F-4D97-AF65-F5344CB8AC3E}">
        <p14:creationId xmlns:p14="http://schemas.microsoft.com/office/powerpoint/2010/main" val="603350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68</a:t>
            </a:fld>
            <a:endParaRPr lang="en-US"/>
          </a:p>
        </p:txBody>
      </p:sp>
    </p:spTree>
    <p:extLst>
      <p:ext uri="{BB962C8B-B14F-4D97-AF65-F5344CB8AC3E}">
        <p14:creationId xmlns:p14="http://schemas.microsoft.com/office/powerpoint/2010/main" val="4028002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69</a:t>
            </a:fld>
            <a:endParaRPr lang="en-US"/>
          </a:p>
        </p:txBody>
      </p:sp>
    </p:spTree>
    <p:extLst>
      <p:ext uri="{BB962C8B-B14F-4D97-AF65-F5344CB8AC3E}">
        <p14:creationId xmlns:p14="http://schemas.microsoft.com/office/powerpoint/2010/main" val="2062849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70</a:t>
            </a:fld>
            <a:endParaRPr lang="en-US"/>
          </a:p>
        </p:txBody>
      </p:sp>
    </p:spTree>
    <p:extLst>
      <p:ext uri="{BB962C8B-B14F-4D97-AF65-F5344CB8AC3E}">
        <p14:creationId xmlns:p14="http://schemas.microsoft.com/office/powerpoint/2010/main" val="2536033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71</a:t>
            </a:fld>
            <a:endParaRPr lang="en-US"/>
          </a:p>
        </p:txBody>
      </p:sp>
    </p:spTree>
    <p:extLst>
      <p:ext uri="{BB962C8B-B14F-4D97-AF65-F5344CB8AC3E}">
        <p14:creationId xmlns:p14="http://schemas.microsoft.com/office/powerpoint/2010/main" val="3697972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72</a:t>
            </a:fld>
            <a:endParaRPr lang="en-US"/>
          </a:p>
        </p:txBody>
      </p:sp>
    </p:spTree>
    <p:extLst>
      <p:ext uri="{BB962C8B-B14F-4D97-AF65-F5344CB8AC3E}">
        <p14:creationId xmlns:p14="http://schemas.microsoft.com/office/powerpoint/2010/main" val="1034639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73</a:t>
            </a:fld>
            <a:endParaRPr lang="en-US"/>
          </a:p>
        </p:txBody>
      </p:sp>
    </p:spTree>
    <p:extLst>
      <p:ext uri="{BB962C8B-B14F-4D97-AF65-F5344CB8AC3E}">
        <p14:creationId xmlns:p14="http://schemas.microsoft.com/office/powerpoint/2010/main" val="3241408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74</a:t>
            </a:fld>
            <a:endParaRPr lang="en-US"/>
          </a:p>
        </p:txBody>
      </p:sp>
    </p:spTree>
    <p:extLst>
      <p:ext uri="{BB962C8B-B14F-4D97-AF65-F5344CB8AC3E}">
        <p14:creationId xmlns:p14="http://schemas.microsoft.com/office/powerpoint/2010/main" val="3531818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75</a:t>
            </a:fld>
            <a:endParaRPr lang="en-US"/>
          </a:p>
        </p:txBody>
      </p:sp>
    </p:spTree>
    <p:extLst>
      <p:ext uri="{BB962C8B-B14F-4D97-AF65-F5344CB8AC3E}">
        <p14:creationId xmlns:p14="http://schemas.microsoft.com/office/powerpoint/2010/main" val="145136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two ways to initialize an array</a:t>
            </a:r>
          </a:p>
          <a:p>
            <a:r>
              <a:rPr lang="en-US" sz="1300" dirty="0"/>
              <a:t>length property (grows as needed when elements are added)</a:t>
            </a:r>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45</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76</a:t>
            </a:fld>
            <a:endParaRPr lang="en-US"/>
          </a:p>
        </p:txBody>
      </p:sp>
    </p:spTree>
    <p:extLst>
      <p:ext uri="{BB962C8B-B14F-4D97-AF65-F5344CB8AC3E}">
        <p14:creationId xmlns:p14="http://schemas.microsoft.com/office/powerpoint/2010/main" val="1858347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77</a:t>
            </a:fld>
            <a:endParaRPr lang="en-US"/>
          </a:p>
        </p:txBody>
      </p:sp>
    </p:spTree>
    <p:extLst>
      <p:ext uri="{BB962C8B-B14F-4D97-AF65-F5344CB8AC3E}">
        <p14:creationId xmlns:p14="http://schemas.microsoft.com/office/powerpoint/2010/main" val="2440541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78</a:t>
            </a:fld>
            <a:endParaRPr lang="en-US"/>
          </a:p>
        </p:txBody>
      </p:sp>
    </p:spTree>
    <p:extLst>
      <p:ext uri="{BB962C8B-B14F-4D97-AF65-F5344CB8AC3E}">
        <p14:creationId xmlns:p14="http://schemas.microsoft.com/office/powerpoint/2010/main" val="2486957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79</a:t>
            </a:fld>
            <a:endParaRPr lang="en-US"/>
          </a:p>
        </p:txBody>
      </p:sp>
    </p:spTree>
    <p:extLst>
      <p:ext uri="{BB962C8B-B14F-4D97-AF65-F5344CB8AC3E}">
        <p14:creationId xmlns:p14="http://schemas.microsoft.com/office/powerpoint/2010/main" val="342552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80</a:t>
            </a:fld>
            <a:endParaRPr lang="en-US"/>
          </a:p>
        </p:txBody>
      </p:sp>
    </p:spTree>
    <p:extLst>
      <p:ext uri="{BB962C8B-B14F-4D97-AF65-F5344CB8AC3E}">
        <p14:creationId xmlns:p14="http://schemas.microsoft.com/office/powerpoint/2010/main" val="2787993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81</a:t>
            </a:fld>
            <a:endParaRPr lang="en-US"/>
          </a:p>
        </p:txBody>
      </p:sp>
    </p:spTree>
    <p:extLst>
      <p:ext uri="{BB962C8B-B14F-4D97-AF65-F5344CB8AC3E}">
        <p14:creationId xmlns:p14="http://schemas.microsoft.com/office/powerpoint/2010/main" val="5802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82</a:t>
            </a:fld>
            <a:endParaRPr lang="en-US"/>
          </a:p>
        </p:txBody>
      </p:sp>
    </p:spTree>
    <p:extLst>
      <p:ext uri="{BB962C8B-B14F-4D97-AF65-F5344CB8AC3E}">
        <p14:creationId xmlns:p14="http://schemas.microsoft.com/office/powerpoint/2010/main" val="612151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83</a:t>
            </a:fld>
            <a:endParaRPr lang="en-US"/>
          </a:p>
        </p:txBody>
      </p:sp>
    </p:spTree>
    <p:extLst>
      <p:ext uri="{BB962C8B-B14F-4D97-AF65-F5344CB8AC3E}">
        <p14:creationId xmlns:p14="http://schemas.microsoft.com/office/powerpoint/2010/main" val="4209975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84</a:t>
            </a:fld>
            <a:endParaRPr lang="en-US"/>
          </a:p>
        </p:txBody>
      </p:sp>
    </p:spTree>
    <p:extLst>
      <p:ext uri="{BB962C8B-B14F-4D97-AF65-F5344CB8AC3E}">
        <p14:creationId xmlns:p14="http://schemas.microsoft.com/office/powerpoint/2010/main" val="1995359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85</a:t>
            </a:fld>
            <a:endParaRPr lang="en-US"/>
          </a:p>
        </p:txBody>
      </p:sp>
    </p:spTree>
    <p:extLst>
      <p:ext uri="{BB962C8B-B14F-4D97-AF65-F5344CB8AC3E}">
        <p14:creationId xmlns:p14="http://schemas.microsoft.com/office/powerpoint/2010/main" val="153382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46</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86</a:t>
            </a:fld>
            <a:endParaRPr lang="en-US"/>
          </a:p>
        </p:txBody>
      </p:sp>
    </p:spTree>
    <p:extLst>
      <p:ext uri="{BB962C8B-B14F-4D97-AF65-F5344CB8AC3E}">
        <p14:creationId xmlns:p14="http://schemas.microsoft.com/office/powerpoint/2010/main" val="2091794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87</a:t>
            </a:fld>
            <a:endParaRPr lang="en-US"/>
          </a:p>
        </p:txBody>
      </p:sp>
    </p:spTree>
    <p:extLst>
      <p:ext uri="{BB962C8B-B14F-4D97-AF65-F5344CB8AC3E}">
        <p14:creationId xmlns:p14="http://schemas.microsoft.com/office/powerpoint/2010/main" val="3125980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88</a:t>
            </a:fld>
            <a:endParaRPr lang="en-US"/>
          </a:p>
        </p:txBody>
      </p:sp>
    </p:spTree>
    <p:extLst>
      <p:ext uri="{BB962C8B-B14F-4D97-AF65-F5344CB8AC3E}">
        <p14:creationId xmlns:p14="http://schemas.microsoft.com/office/powerpoint/2010/main" val="4275603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89</a:t>
            </a:fld>
            <a:endParaRPr lang="en-US"/>
          </a:p>
        </p:txBody>
      </p:sp>
    </p:spTree>
    <p:extLst>
      <p:ext uri="{BB962C8B-B14F-4D97-AF65-F5344CB8AC3E}">
        <p14:creationId xmlns:p14="http://schemas.microsoft.com/office/powerpoint/2010/main" val="2448378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90</a:t>
            </a:fld>
            <a:endParaRPr lang="en-US"/>
          </a:p>
        </p:txBody>
      </p:sp>
    </p:spTree>
    <p:extLst>
      <p:ext uri="{BB962C8B-B14F-4D97-AF65-F5344CB8AC3E}">
        <p14:creationId xmlns:p14="http://schemas.microsoft.com/office/powerpoint/2010/main" val="2077460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91</a:t>
            </a:fld>
            <a:endParaRPr lang="en-US"/>
          </a:p>
        </p:txBody>
      </p:sp>
    </p:spTree>
    <p:extLst>
      <p:ext uri="{BB962C8B-B14F-4D97-AF65-F5344CB8AC3E}">
        <p14:creationId xmlns:p14="http://schemas.microsoft.com/office/powerpoint/2010/main" val="638126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92</a:t>
            </a:fld>
            <a:endParaRPr lang="en-US"/>
          </a:p>
        </p:txBody>
      </p:sp>
    </p:spTree>
    <p:extLst>
      <p:ext uri="{BB962C8B-B14F-4D97-AF65-F5344CB8AC3E}">
        <p14:creationId xmlns:p14="http://schemas.microsoft.com/office/powerpoint/2010/main" val="2255068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93</a:t>
            </a:fld>
            <a:endParaRPr lang="en-US"/>
          </a:p>
        </p:txBody>
      </p:sp>
    </p:spTree>
    <p:extLst>
      <p:ext uri="{BB962C8B-B14F-4D97-AF65-F5344CB8AC3E}">
        <p14:creationId xmlns:p14="http://schemas.microsoft.com/office/powerpoint/2010/main" val="1668522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94</a:t>
            </a:fld>
            <a:endParaRPr lang="en-US"/>
          </a:p>
        </p:txBody>
      </p:sp>
    </p:spTree>
    <p:extLst>
      <p:ext uri="{BB962C8B-B14F-4D97-AF65-F5344CB8AC3E}">
        <p14:creationId xmlns:p14="http://schemas.microsoft.com/office/powerpoint/2010/main" val="3583721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95</a:t>
            </a:fld>
            <a:endParaRPr lang="en-US"/>
          </a:p>
        </p:txBody>
      </p:sp>
    </p:spTree>
    <p:extLst>
      <p:ext uri="{BB962C8B-B14F-4D97-AF65-F5344CB8AC3E}">
        <p14:creationId xmlns:p14="http://schemas.microsoft.com/office/powerpoint/2010/main" val="46071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47</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96</a:t>
            </a:fld>
            <a:endParaRPr lang="en-US"/>
          </a:p>
        </p:txBody>
      </p:sp>
    </p:spTree>
    <p:extLst>
      <p:ext uri="{BB962C8B-B14F-4D97-AF65-F5344CB8AC3E}">
        <p14:creationId xmlns:p14="http://schemas.microsoft.com/office/powerpoint/2010/main" val="10112776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97</a:t>
            </a:fld>
            <a:endParaRPr lang="en-US"/>
          </a:p>
        </p:txBody>
      </p:sp>
    </p:spTree>
    <p:extLst>
      <p:ext uri="{BB962C8B-B14F-4D97-AF65-F5344CB8AC3E}">
        <p14:creationId xmlns:p14="http://schemas.microsoft.com/office/powerpoint/2010/main" val="4044430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a:p>
            <a:r>
              <a:rPr lang="en-US" dirty="0"/>
              <a:t>&lt;!DOCTYPE html&gt;</a:t>
            </a:r>
          </a:p>
          <a:p>
            <a:r>
              <a:rPr lang="en-US" dirty="0"/>
              <a:t>&lt;html&gt;</a:t>
            </a:r>
          </a:p>
          <a:p>
            <a:r>
              <a:rPr lang="en-US" dirty="0"/>
              <a:t>&lt;body&gt;</a:t>
            </a:r>
          </a:p>
          <a:p>
            <a:endParaRPr lang="en-US" dirty="0"/>
          </a:p>
          <a:p>
            <a:r>
              <a:rPr lang="en-US" dirty="0"/>
              <a:t>&lt;p&gt;Click the button to display the date.&lt;/p&gt;</a:t>
            </a:r>
          </a:p>
          <a:p>
            <a:endParaRPr lang="en-US" dirty="0"/>
          </a:p>
          <a:p>
            <a:r>
              <a:rPr lang="en-US" dirty="0"/>
              <a:t>&lt;button </a:t>
            </a:r>
            <a:r>
              <a:rPr lang="en-US" dirty="0" err="1"/>
              <a:t>onclick</a:t>
            </a:r>
            <a:r>
              <a:rPr lang="en-US" dirty="0"/>
              <a:t>="</a:t>
            </a:r>
            <a:r>
              <a:rPr lang="en-US" dirty="0" err="1"/>
              <a:t>displayDate</a:t>
            </a:r>
            <a:r>
              <a:rPr lang="en-US" dirty="0"/>
              <a:t>()"&gt;The time is?&lt;/button&gt;</a:t>
            </a:r>
          </a:p>
          <a:p>
            <a:endParaRPr lang="en-US" dirty="0"/>
          </a:p>
          <a:p>
            <a:r>
              <a:rPr lang="en-US" dirty="0"/>
              <a:t>&lt;script&gt;</a:t>
            </a:r>
          </a:p>
          <a:p>
            <a:r>
              <a:rPr lang="en-US" dirty="0"/>
              <a:t>function </a:t>
            </a:r>
            <a:r>
              <a:rPr lang="en-US" dirty="0" err="1"/>
              <a:t>displayDate</a:t>
            </a:r>
            <a:r>
              <a:rPr lang="en-US" dirty="0"/>
              <a:t>() {</a:t>
            </a:r>
          </a:p>
          <a:p>
            <a:r>
              <a:rPr lang="en-US" dirty="0"/>
              <a:t>    </a:t>
            </a:r>
            <a:r>
              <a:rPr lang="en-US" dirty="0" err="1"/>
              <a:t>document.getElementById</a:t>
            </a:r>
            <a:r>
              <a:rPr lang="en-US" dirty="0"/>
              <a:t>("demo").</a:t>
            </a:r>
            <a:r>
              <a:rPr lang="en-US" dirty="0" err="1"/>
              <a:t>innerHTML</a:t>
            </a:r>
            <a:r>
              <a:rPr lang="en-US" dirty="0"/>
              <a:t> = Date();</a:t>
            </a:r>
          </a:p>
          <a:p>
            <a:r>
              <a:rPr lang="en-US" dirty="0"/>
              <a:t>}</a:t>
            </a:r>
          </a:p>
          <a:p>
            <a:r>
              <a:rPr lang="en-US" dirty="0"/>
              <a:t>&lt;/script&gt;</a:t>
            </a:r>
          </a:p>
          <a:p>
            <a:endParaRPr lang="en-US" dirty="0"/>
          </a:p>
          <a:p>
            <a:r>
              <a:rPr lang="en-US" dirty="0"/>
              <a:t>&lt;p id="demo"&gt;&lt;/p&gt;</a:t>
            </a:r>
          </a:p>
          <a:p>
            <a:endParaRPr lang="en-US" dirty="0"/>
          </a:p>
          <a:p>
            <a:r>
              <a:rPr lang="en-US" dirty="0"/>
              <a:t>&lt;/body&gt;</a:t>
            </a:r>
          </a:p>
          <a:p>
            <a:r>
              <a:rPr lang="en-US" dirty="0"/>
              <a:t>&lt;/html&gt; </a:t>
            </a:r>
          </a:p>
        </p:txBody>
      </p:sp>
      <p:sp>
        <p:nvSpPr>
          <p:cNvPr id="4" name="Slide Number Placeholder 3"/>
          <p:cNvSpPr>
            <a:spLocks noGrp="1"/>
          </p:cNvSpPr>
          <p:nvPr>
            <p:ph type="sldNum" sz="quarter" idx="10"/>
          </p:nvPr>
        </p:nvSpPr>
        <p:spPr/>
        <p:txBody>
          <a:bodyPr/>
          <a:lstStyle/>
          <a:p>
            <a:fld id="{E90F3FC9-7413-4B81-AEB3-1EE2784E6AC5}" type="slidenum">
              <a:rPr lang="en-US" smtClean="0"/>
              <a:t>98</a:t>
            </a:fld>
            <a:endParaRPr lang="en-US"/>
          </a:p>
        </p:txBody>
      </p:sp>
    </p:spTree>
    <p:extLst>
      <p:ext uri="{BB962C8B-B14F-4D97-AF65-F5344CB8AC3E}">
        <p14:creationId xmlns:p14="http://schemas.microsoft.com/office/powerpoint/2010/main" val="100345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99</a:t>
            </a:fld>
            <a:endParaRPr lang="en-US"/>
          </a:p>
        </p:txBody>
      </p:sp>
    </p:spTree>
    <p:extLst>
      <p:ext uri="{BB962C8B-B14F-4D97-AF65-F5344CB8AC3E}">
        <p14:creationId xmlns:p14="http://schemas.microsoft.com/office/powerpoint/2010/main" val="1905323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100</a:t>
            </a:fld>
            <a:endParaRPr lang="en-US"/>
          </a:p>
        </p:txBody>
      </p:sp>
    </p:spTree>
    <p:extLst>
      <p:ext uri="{BB962C8B-B14F-4D97-AF65-F5344CB8AC3E}">
        <p14:creationId xmlns:p14="http://schemas.microsoft.com/office/powerpoint/2010/main" val="4229063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101</a:t>
            </a:fld>
            <a:endParaRPr lang="en-US"/>
          </a:p>
        </p:txBody>
      </p:sp>
    </p:spTree>
    <p:extLst>
      <p:ext uri="{BB962C8B-B14F-4D97-AF65-F5344CB8AC3E}">
        <p14:creationId xmlns:p14="http://schemas.microsoft.com/office/powerpoint/2010/main" val="1530274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102</a:t>
            </a:fld>
            <a:endParaRPr lang="en-US"/>
          </a:p>
        </p:txBody>
      </p:sp>
    </p:spTree>
    <p:extLst>
      <p:ext uri="{BB962C8B-B14F-4D97-AF65-F5344CB8AC3E}">
        <p14:creationId xmlns:p14="http://schemas.microsoft.com/office/powerpoint/2010/main" val="2427686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104</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105</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106</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48</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107</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we need a way to attach the handler after the page has loaded...</a:t>
            </a:r>
            <a:endParaRPr lang="en-US" sz="1100" dirty="0">
              <a:latin typeface="Courier New" pitchFamily="49" charset="0"/>
              <a:cs typeface="Courier New" pitchFamily="49" charset="0"/>
            </a:endParaRPr>
          </a:p>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108</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109</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110</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111</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112</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113</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114</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115</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116</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49</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6D783-408F-4FEA-A2B8-B64AAB5EA06B}" type="slidenum">
              <a:rPr lang="en-US" smtClean="0"/>
              <a:t>117</a:t>
            </a:fld>
            <a:endParaRPr lang="en-US"/>
          </a:p>
        </p:txBody>
      </p:sp>
    </p:spTree>
    <p:extLst>
      <p:ext uri="{BB962C8B-B14F-4D97-AF65-F5344CB8AC3E}">
        <p14:creationId xmlns:p14="http://schemas.microsoft.com/office/powerpoint/2010/main" val="175136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54</a:t>
            </a:fld>
            <a:endParaRPr lang="en-US"/>
          </a:p>
        </p:txBody>
      </p:sp>
    </p:spTree>
    <p:extLst>
      <p:ext uri="{BB962C8B-B14F-4D97-AF65-F5344CB8AC3E}">
        <p14:creationId xmlns:p14="http://schemas.microsoft.com/office/powerpoint/2010/main" val="3900657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http://www.w3schools.com/js/js_htmldom.asp</a:t>
            </a:r>
          </a:p>
        </p:txBody>
      </p:sp>
      <p:sp>
        <p:nvSpPr>
          <p:cNvPr id="4" name="Slide Number Placeholder 3"/>
          <p:cNvSpPr>
            <a:spLocks noGrp="1"/>
          </p:cNvSpPr>
          <p:nvPr>
            <p:ph type="sldNum" sz="quarter" idx="10"/>
          </p:nvPr>
        </p:nvSpPr>
        <p:spPr/>
        <p:txBody>
          <a:bodyPr/>
          <a:lstStyle/>
          <a:p>
            <a:fld id="{E90F3FC9-7413-4B81-AEB3-1EE2784E6AC5}" type="slidenum">
              <a:rPr lang="en-US" smtClean="0"/>
              <a:t>55</a:t>
            </a:fld>
            <a:endParaRPr lang="en-US"/>
          </a:p>
        </p:txBody>
      </p:sp>
    </p:spTree>
    <p:extLst>
      <p:ext uri="{BB962C8B-B14F-4D97-AF65-F5344CB8AC3E}">
        <p14:creationId xmlns:p14="http://schemas.microsoft.com/office/powerpoint/2010/main" val="310370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a:xfrm>
            <a:off x="6096000" y="6248400"/>
            <a:ext cx="2667000" cy="365125"/>
          </a:xfrm>
          <a:prstGeom prst="rect">
            <a:avLst/>
          </a:prstGeom>
        </p:spPr>
        <p:txBody>
          <a:bodyPr/>
          <a:lstStyle>
            <a:lvl1pPr>
              <a:defRPr/>
            </a:lvl1pPr>
          </a:lstStyle>
          <a:p>
            <a:fld id="{2C5AFDEC-079D-404D-BCFF-836CA422FA59}" type="datetime1">
              <a:rPr lang="en-US" smtClean="0"/>
              <a:t>2/16/2020</a:t>
            </a:fld>
            <a:endParaRPr lang="en-US"/>
          </a:p>
        </p:txBody>
      </p:sp>
      <p:sp>
        <p:nvSpPr>
          <p:cNvPr id="5" name="Footer Placeholder 2"/>
          <p:cNvSpPr>
            <a:spLocks noGrp="1"/>
          </p:cNvSpPr>
          <p:nvPr>
            <p:ph type="ftr" sz="quarter" idx="11"/>
          </p:nvPr>
        </p:nvSpPr>
        <p:spPr>
          <a:xfrm>
            <a:off x="609600" y="6248400"/>
            <a:ext cx="5421313" cy="365125"/>
          </a:xfrm>
          <a:prstGeom prst="rect">
            <a:avLst/>
          </a:prstGeom>
        </p:spPr>
        <p:txBody>
          <a:bodyPr/>
          <a:lstStyle>
            <a:lvl1pPr algn="l">
              <a:defRPr/>
            </a:lvl1pPr>
          </a:lstStyle>
          <a:p>
            <a:r>
              <a:rPr lang="en-US"/>
              <a:t>CS380</a:t>
            </a:r>
          </a:p>
        </p:txBody>
      </p:sp>
      <p:sp>
        <p:nvSpPr>
          <p:cNvPr id="6" name="Slide Number Placeholder 22"/>
          <p:cNvSpPr>
            <a:spLocks noGrp="1"/>
          </p:cNvSpPr>
          <p:nvPr>
            <p:ph type="sldNum" sz="quarter" idx="12"/>
          </p:nvPr>
        </p:nvSpPr>
        <p:spPr/>
        <p:txBody>
          <a:bodyPr/>
          <a:lstStyle>
            <a:lvl1pPr>
              <a:defRPr/>
            </a:lvl1pPr>
          </a:lstStyle>
          <a:p>
            <a:fld id="{CB779743-7B81-4FB7-A3E2-1ACEC99CD8CF}" type="slidenum">
              <a:rPr lang="en-US" smtClean="0"/>
              <a:t>‹#›</a:t>
            </a:fld>
            <a:endParaRPr lang="en-US"/>
          </a:p>
        </p:txBody>
      </p:sp>
    </p:spTree>
    <p:extLst>
      <p:ext uri="{BB962C8B-B14F-4D97-AF65-F5344CB8AC3E}">
        <p14:creationId xmlns:p14="http://schemas.microsoft.com/office/powerpoint/2010/main" val="191419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2/16/2020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 id="2147483687" r:id="rId15"/>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w3schools.com/jsref/default.asp"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hyperlink" Target="http://www.w3schools.com/js/tryit.asp?filename=tryjs_doc_head" TargetMode="External"/><Relationship Id="rId3" Type="http://schemas.openxmlformats.org/officeDocument/2006/relationships/hyperlink" Target="http://www.w3schools.com/js/tryit.asp?filename=tryjs_doc_anchors" TargetMode="External"/><Relationship Id="rId7" Type="http://schemas.openxmlformats.org/officeDocument/2006/relationships/hyperlink" Target="http://www.w3schools.com/js/tryit.asp?filename=tryjs_doc_forms" TargetMode="External"/><Relationship Id="rId12" Type="http://schemas.openxmlformats.org/officeDocument/2006/relationships/hyperlink" Target="http://www.w3schools.com/js/tryit.asp?filename=tryjs_doc_title"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www.w3schools.com/js/tryit.asp?filename=tryjs_doc_embeds" TargetMode="External"/><Relationship Id="rId11" Type="http://schemas.openxmlformats.org/officeDocument/2006/relationships/hyperlink" Target="http://www.w3schools.com/js/tryit.asp?filename=tryjs_doc_scripts" TargetMode="External"/><Relationship Id="rId5" Type="http://schemas.openxmlformats.org/officeDocument/2006/relationships/hyperlink" Target="http://www.w3schools.com/js/tryit.asp?filename=tryjs_doc_element" TargetMode="External"/><Relationship Id="rId10" Type="http://schemas.openxmlformats.org/officeDocument/2006/relationships/hyperlink" Target="http://www.w3schools.com/js/tryit.asp?filename=tryjs_doc_links" TargetMode="External"/><Relationship Id="rId4" Type="http://schemas.openxmlformats.org/officeDocument/2006/relationships/hyperlink" Target="http://www.w3schools.com/js/tryit.asp?filename=tryjs_doc_body" TargetMode="External"/><Relationship Id="rId9" Type="http://schemas.openxmlformats.org/officeDocument/2006/relationships/hyperlink" Target="http://www.w3schools.com/js/tryit.asp?filename=tryjs_doc_image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4876800"/>
            <a:ext cx="8037513" cy="838200"/>
          </a:xfrm>
        </p:spPr>
        <p:txBody>
          <a:bodyPr>
            <a:normAutofit fontScale="90000"/>
          </a:bodyPr>
          <a:lstStyle/>
          <a:p>
            <a:r>
              <a:rPr lang="en-US" dirty="0" err="1">
                <a:solidFill>
                  <a:schemeClr val="tx2"/>
                </a:solidFill>
              </a:rPr>
              <a:t>Javascript</a:t>
            </a:r>
            <a:r>
              <a:rPr lang="en-US" dirty="0">
                <a:solidFill>
                  <a:schemeClr val="tx2"/>
                </a:solidFill>
              </a:rPr>
              <a:t> – Client side scripting</a:t>
            </a:r>
            <a:endParaRPr lang="en-US" dirty="0"/>
          </a:p>
        </p:txBody>
      </p:sp>
    </p:spTree>
    <p:extLst>
      <p:ext uri="{BB962C8B-B14F-4D97-AF65-F5344CB8AC3E}">
        <p14:creationId xmlns:p14="http://schemas.microsoft.com/office/powerpoint/2010/main" val="2589596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request-response loop</a:t>
            </a:r>
          </a:p>
        </p:txBody>
      </p:sp>
      <p:pic>
        <p:nvPicPr>
          <p:cNvPr id="5" name="Content Placeholder 4" descr="4071506004.eps.png"/>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537" r="-5537"/>
          <a:stretch>
            <a:fillRect/>
          </a:stretch>
        </p:blipFill>
        <p:spPr>
          <a:xfrm>
            <a:off x="572610" y="873211"/>
            <a:ext cx="8114190" cy="5737490"/>
          </a:xfrm>
        </p:spPr>
      </p:pic>
      <p:sp>
        <p:nvSpPr>
          <p:cNvPr id="4" name="Content Placeholder 3"/>
          <p:cNvSpPr>
            <a:spLocks noGrp="1"/>
          </p:cNvSpPr>
          <p:nvPr>
            <p:ph sz="quarter" idx="13"/>
          </p:nvPr>
        </p:nvSpPr>
        <p:spPr/>
        <p:txBody>
          <a:bodyPr>
            <a:normAutofit lnSpcReduction="10000"/>
          </a:bodyPr>
          <a:lstStyle/>
          <a:p>
            <a:r>
              <a:rPr lang="en-US" dirty="0"/>
              <a:t>Without JavaScript</a:t>
            </a:r>
          </a:p>
        </p:txBody>
      </p:sp>
    </p:spTree>
    <p:extLst>
      <p:ext uri="{BB962C8B-B14F-4D97-AF65-F5344CB8AC3E}">
        <p14:creationId xmlns:p14="http://schemas.microsoft.com/office/powerpoint/2010/main" val="85159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lnSpcReduction="10000"/>
          </a:bodyPr>
          <a:lstStyle/>
          <a:p>
            <a:r>
              <a:rPr lang="en-US" b="1" dirty="0"/>
              <a:t>Using Events</a:t>
            </a:r>
          </a:p>
          <a:p>
            <a:r>
              <a:rPr lang="en-US" dirty="0"/>
              <a:t>This example changes the style of the HTML element with id="id1", when the user clicks a button:</a:t>
            </a:r>
          </a:p>
          <a:p>
            <a:r>
              <a:rPr lang="en-US" dirty="0"/>
              <a:t>&lt;!DOCTYPE html&gt;</a:t>
            </a:r>
            <a:br>
              <a:rPr lang="en-US" dirty="0"/>
            </a:br>
            <a:r>
              <a:rPr lang="en-US" dirty="0"/>
              <a:t>&lt;html&gt;</a:t>
            </a:r>
            <a:br>
              <a:rPr lang="en-US" dirty="0"/>
            </a:br>
            <a:r>
              <a:rPr lang="en-US" dirty="0"/>
              <a:t>&lt;body&gt;</a:t>
            </a:r>
            <a:br>
              <a:rPr lang="en-US" dirty="0"/>
            </a:br>
            <a:r>
              <a:rPr lang="en-US" dirty="0"/>
              <a:t>&lt;h1 id="id1"&gt;My Heading 1&lt;/h1&gt;</a:t>
            </a:r>
            <a:br>
              <a:rPr lang="en-US" dirty="0"/>
            </a:br>
            <a:endParaRPr lang="en-US" dirty="0"/>
          </a:p>
          <a:p>
            <a:r>
              <a:rPr lang="en-US" dirty="0"/>
              <a:t>&lt;button type="button" </a:t>
            </a:r>
            <a:br>
              <a:rPr lang="en-US" dirty="0"/>
            </a:br>
            <a:r>
              <a:rPr lang="en-US" dirty="0"/>
              <a:t>	</a:t>
            </a:r>
            <a:r>
              <a:rPr lang="en-US" dirty="0" err="1"/>
              <a:t>onclick</a:t>
            </a:r>
            <a:r>
              <a:rPr lang="en-US" dirty="0"/>
              <a:t>="</a:t>
            </a:r>
            <a:r>
              <a:rPr lang="en-US" dirty="0" err="1"/>
              <a:t>document.getElementById</a:t>
            </a:r>
            <a:r>
              <a:rPr lang="en-US" dirty="0"/>
              <a:t>('id1').</a:t>
            </a:r>
            <a:r>
              <a:rPr lang="en-US" dirty="0" err="1"/>
              <a:t>style.color</a:t>
            </a:r>
            <a:r>
              <a:rPr lang="en-US" dirty="0"/>
              <a:t> = 'red'"&gt;</a:t>
            </a:r>
            <a:br>
              <a:rPr lang="en-US" dirty="0"/>
            </a:br>
            <a:r>
              <a:rPr lang="en-US" dirty="0"/>
              <a:t>		Click Me!&lt;/button&gt;</a:t>
            </a:r>
            <a:br>
              <a:rPr lang="en-US" dirty="0"/>
            </a:br>
            <a:br>
              <a:rPr lang="en-US" dirty="0"/>
            </a:br>
            <a:r>
              <a:rPr lang="en-US" dirty="0"/>
              <a:t>&lt;/body&gt;</a:t>
            </a:r>
            <a:br>
              <a:rPr lang="en-US" dirty="0"/>
            </a:br>
            <a:r>
              <a:rPr lang="en-US" dirty="0"/>
              <a:t>&lt;/html&gt;</a:t>
            </a:r>
            <a:endParaRPr lang="en-US" dirty="0">
              <a:effectLst/>
            </a:endParaRPr>
          </a:p>
        </p:txBody>
      </p:sp>
    </p:spTree>
    <p:extLst>
      <p:ext uri="{BB962C8B-B14F-4D97-AF65-F5344CB8AC3E}">
        <p14:creationId xmlns:p14="http://schemas.microsoft.com/office/powerpoint/2010/main" val="563230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686800" cy="5410200"/>
          </a:xfrm>
        </p:spPr>
        <p:txBody>
          <a:bodyPr>
            <a:normAutofit/>
          </a:bodyPr>
          <a:lstStyle/>
          <a:p>
            <a:pPr>
              <a:lnSpc>
                <a:spcPct val="120000"/>
              </a:lnSpc>
              <a:spcBef>
                <a:spcPts val="0"/>
              </a:spcBef>
              <a:spcAft>
                <a:spcPts val="0"/>
              </a:spcAft>
            </a:pPr>
            <a:r>
              <a:rPr lang="en-US" dirty="0"/>
              <a:t>Using Events – Visibility</a:t>
            </a:r>
          </a:p>
          <a:p>
            <a:pPr>
              <a:lnSpc>
                <a:spcPct val="120000"/>
              </a:lnSpc>
              <a:spcBef>
                <a:spcPts val="0"/>
              </a:spcBef>
              <a:spcAft>
                <a:spcPts val="0"/>
              </a:spcAft>
            </a:pPr>
            <a:endParaRPr lang="en-US" dirty="0"/>
          </a:p>
          <a:p>
            <a:pPr>
              <a:lnSpc>
                <a:spcPct val="120000"/>
              </a:lnSpc>
              <a:spcBef>
                <a:spcPts val="0"/>
              </a:spcBef>
              <a:spcAft>
                <a:spcPts val="0"/>
              </a:spcAft>
            </a:pPr>
            <a:r>
              <a:rPr lang="en-US" dirty="0"/>
              <a:t>&lt;!DOCTYPE html&gt;</a:t>
            </a:r>
          </a:p>
          <a:p>
            <a:pPr>
              <a:lnSpc>
                <a:spcPct val="120000"/>
              </a:lnSpc>
              <a:spcBef>
                <a:spcPts val="0"/>
              </a:spcBef>
              <a:spcAft>
                <a:spcPts val="0"/>
              </a:spcAft>
            </a:pPr>
            <a:r>
              <a:rPr lang="en-US" dirty="0"/>
              <a:t>&lt;html&gt; &lt;body&gt;</a:t>
            </a:r>
          </a:p>
          <a:p>
            <a:pPr>
              <a:lnSpc>
                <a:spcPct val="120000"/>
              </a:lnSpc>
              <a:spcBef>
                <a:spcPts val="0"/>
              </a:spcBef>
              <a:spcAft>
                <a:spcPts val="0"/>
              </a:spcAft>
            </a:pPr>
            <a:r>
              <a:rPr lang="en-US" dirty="0"/>
              <a:t>&lt;p id="p1"&gt;</a:t>
            </a:r>
          </a:p>
          <a:p>
            <a:pPr>
              <a:lnSpc>
                <a:spcPct val="120000"/>
              </a:lnSpc>
              <a:spcBef>
                <a:spcPts val="0"/>
              </a:spcBef>
              <a:spcAft>
                <a:spcPts val="0"/>
              </a:spcAft>
            </a:pPr>
            <a:r>
              <a:rPr lang="en-US" dirty="0"/>
              <a:t>This is a text. This is a text. This is a text. This is a text.</a:t>
            </a:r>
          </a:p>
          <a:p>
            <a:pPr>
              <a:lnSpc>
                <a:spcPct val="120000"/>
              </a:lnSpc>
              <a:spcBef>
                <a:spcPts val="0"/>
              </a:spcBef>
              <a:spcAft>
                <a:spcPts val="0"/>
              </a:spcAft>
            </a:pPr>
            <a:r>
              <a:rPr lang="en-US" dirty="0"/>
              <a:t>&lt;/p&gt;</a:t>
            </a:r>
          </a:p>
          <a:p>
            <a:pPr>
              <a:lnSpc>
                <a:spcPct val="120000"/>
              </a:lnSpc>
              <a:spcBef>
                <a:spcPts val="0"/>
              </a:spcBef>
              <a:spcAft>
                <a:spcPts val="0"/>
              </a:spcAft>
            </a:pPr>
            <a:r>
              <a:rPr lang="en-US" dirty="0"/>
              <a:t>&lt;input type="button" value="Hide text" 	</a:t>
            </a:r>
            <a:r>
              <a:rPr lang="en-US" dirty="0" err="1"/>
              <a:t>onclick</a:t>
            </a:r>
            <a:r>
              <a:rPr lang="en-US" dirty="0"/>
              <a:t>="</a:t>
            </a:r>
            <a:r>
              <a:rPr lang="en-US" dirty="0" err="1"/>
              <a:t>document.getElementById</a:t>
            </a:r>
            <a:r>
              <a:rPr lang="en-US" dirty="0"/>
              <a:t>('p1').</a:t>
            </a:r>
            <a:r>
              <a:rPr lang="en-US" dirty="0" err="1"/>
              <a:t>style.visibility</a:t>
            </a:r>
            <a:r>
              <a:rPr lang="en-US" dirty="0"/>
              <a:t>='hidden'"&gt;</a:t>
            </a:r>
          </a:p>
          <a:p>
            <a:pPr>
              <a:lnSpc>
                <a:spcPct val="120000"/>
              </a:lnSpc>
              <a:spcBef>
                <a:spcPts val="0"/>
              </a:spcBef>
              <a:spcAft>
                <a:spcPts val="0"/>
              </a:spcAft>
            </a:pPr>
            <a:r>
              <a:rPr lang="en-US" dirty="0"/>
              <a:t>&lt;input type="button" value="Show text" 	</a:t>
            </a:r>
            <a:r>
              <a:rPr lang="en-US" dirty="0" err="1"/>
              <a:t>onclick</a:t>
            </a:r>
            <a:r>
              <a:rPr lang="en-US" dirty="0"/>
              <a:t>="</a:t>
            </a:r>
            <a:r>
              <a:rPr lang="en-US" dirty="0" err="1"/>
              <a:t>document.getElementById</a:t>
            </a:r>
            <a:r>
              <a:rPr lang="en-US" dirty="0"/>
              <a:t>('p1').</a:t>
            </a:r>
            <a:r>
              <a:rPr lang="en-US" dirty="0" err="1"/>
              <a:t>style.visibility</a:t>
            </a:r>
            <a:r>
              <a:rPr lang="en-US" dirty="0"/>
              <a:t>='visible'"&gt;</a:t>
            </a:r>
          </a:p>
          <a:p>
            <a:pPr>
              <a:lnSpc>
                <a:spcPct val="120000"/>
              </a:lnSpc>
              <a:spcBef>
                <a:spcPts val="0"/>
              </a:spcBef>
              <a:spcAft>
                <a:spcPts val="0"/>
              </a:spcAft>
            </a:pPr>
            <a:r>
              <a:rPr lang="en-US" dirty="0"/>
              <a:t>&lt;/body&gt;&lt;/html&gt;</a:t>
            </a:r>
          </a:p>
        </p:txBody>
      </p:sp>
      <p:pic>
        <p:nvPicPr>
          <p:cNvPr id="5" name="Picture 4"/>
          <p:cNvPicPr>
            <a:picLocks noChangeAspect="1"/>
          </p:cNvPicPr>
          <p:nvPr/>
        </p:nvPicPr>
        <p:blipFill>
          <a:blip r:embed="rId3"/>
          <a:stretch>
            <a:fillRect/>
          </a:stretch>
        </p:blipFill>
        <p:spPr>
          <a:xfrm>
            <a:off x="4057650" y="668478"/>
            <a:ext cx="4629150" cy="962025"/>
          </a:xfrm>
          <a:prstGeom prst="rect">
            <a:avLst/>
          </a:prstGeom>
        </p:spPr>
      </p:pic>
      <p:pic>
        <p:nvPicPr>
          <p:cNvPr id="6" name="Picture 5"/>
          <p:cNvPicPr>
            <a:picLocks noChangeAspect="1"/>
          </p:cNvPicPr>
          <p:nvPr/>
        </p:nvPicPr>
        <p:blipFill>
          <a:blip r:embed="rId4"/>
          <a:stretch>
            <a:fillRect/>
          </a:stretch>
        </p:blipFill>
        <p:spPr>
          <a:xfrm>
            <a:off x="4080062" y="1981200"/>
            <a:ext cx="4143375" cy="990600"/>
          </a:xfrm>
          <a:prstGeom prst="rect">
            <a:avLst/>
          </a:prstGeom>
        </p:spPr>
      </p:pic>
    </p:spTree>
    <p:extLst>
      <p:ext uri="{BB962C8B-B14F-4D97-AF65-F5344CB8AC3E}">
        <p14:creationId xmlns:p14="http://schemas.microsoft.com/office/powerpoint/2010/main" val="735565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lnSpcReduction="10000"/>
          </a:bodyPr>
          <a:lstStyle/>
          <a:p>
            <a:r>
              <a:rPr lang="en-US" b="1" dirty="0"/>
              <a:t>Using Events</a:t>
            </a:r>
          </a:p>
          <a:p>
            <a:r>
              <a:rPr lang="en-US" dirty="0"/>
              <a:t>This example changes the style of the HTML element with id="id1", when the user clicks a button:</a:t>
            </a:r>
          </a:p>
          <a:p>
            <a:r>
              <a:rPr lang="en-US" dirty="0"/>
              <a:t>&lt;!DOCTYPE html&gt;</a:t>
            </a:r>
            <a:br>
              <a:rPr lang="en-US" dirty="0"/>
            </a:br>
            <a:r>
              <a:rPr lang="en-US" dirty="0"/>
              <a:t>&lt;html&gt;</a:t>
            </a:r>
            <a:br>
              <a:rPr lang="en-US" dirty="0"/>
            </a:br>
            <a:r>
              <a:rPr lang="en-US" dirty="0"/>
              <a:t>&lt;body&gt;</a:t>
            </a:r>
            <a:br>
              <a:rPr lang="en-US" dirty="0"/>
            </a:br>
            <a:r>
              <a:rPr lang="en-US" dirty="0"/>
              <a:t>&lt;h1 id="id1"&gt;My Heading 1&lt;/h1&gt;</a:t>
            </a:r>
            <a:br>
              <a:rPr lang="en-US" dirty="0"/>
            </a:br>
            <a:endParaRPr lang="en-US" dirty="0"/>
          </a:p>
          <a:p>
            <a:r>
              <a:rPr lang="en-US" dirty="0"/>
              <a:t>&lt;button type="button" </a:t>
            </a:r>
            <a:br>
              <a:rPr lang="en-US" dirty="0"/>
            </a:br>
            <a:r>
              <a:rPr lang="en-US" dirty="0"/>
              <a:t>	</a:t>
            </a:r>
            <a:r>
              <a:rPr lang="en-US" dirty="0" err="1"/>
              <a:t>onclick</a:t>
            </a:r>
            <a:r>
              <a:rPr lang="en-US" dirty="0"/>
              <a:t>="</a:t>
            </a:r>
            <a:r>
              <a:rPr lang="en-US" dirty="0" err="1"/>
              <a:t>document.getElementById</a:t>
            </a:r>
            <a:r>
              <a:rPr lang="en-US" dirty="0"/>
              <a:t>('id1').</a:t>
            </a:r>
            <a:r>
              <a:rPr lang="en-US" dirty="0" err="1"/>
              <a:t>style.color</a:t>
            </a:r>
            <a:r>
              <a:rPr lang="en-US" dirty="0"/>
              <a:t> = 'red'"&gt;</a:t>
            </a:r>
            <a:br>
              <a:rPr lang="en-US" dirty="0"/>
            </a:br>
            <a:r>
              <a:rPr lang="en-US" dirty="0"/>
              <a:t>		Click Me!&lt;/button&gt;</a:t>
            </a:r>
            <a:br>
              <a:rPr lang="en-US" dirty="0"/>
            </a:br>
            <a:br>
              <a:rPr lang="en-US" dirty="0"/>
            </a:br>
            <a:r>
              <a:rPr lang="en-US" dirty="0"/>
              <a:t>&lt;/body&gt;</a:t>
            </a:r>
            <a:br>
              <a:rPr lang="en-US" dirty="0"/>
            </a:br>
            <a:r>
              <a:rPr lang="en-US" dirty="0"/>
              <a:t>&lt;/html&gt;</a:t>
            </a:r>
            <a:endParaRPr lang="en-US" dirty="0">
              <a:effectLst/>
            </a:endParaRPr>
          </a:p>
        </p:txBody>
      </p:sp>
    </p:spTree>
    <p:extLst>
      <p:ext uri="{BB962C8B-B14F-4D97-AF65-F5344CB8AC3E}">
        <p14:creationId xmlns:p14="http://schemas.microsoft.com/office/powerpoint/2010/main" val="4212243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Unobtrusive JavaScript</a:t>
            </a:r>
          </a:p>
        </p:txBody>
      </p:sp>
      <p:sp>
        <p:nvSpPr>
          <p:cNvPr id="3" name="Content Placeholder 2"/>
          <p:cNvSpPr>
            <a:spLocks noGrp="1"/>
          </p:cNvSpPr>
          <p:nvPr>
            <p:ph sz="quarter" idx="1"/>
          </p:nvPr>
        </p:nvSpPr>
        <p:spPr>
          <a:xfrm>
            <a:off x="612648" y="1371600"/>
            <a:ext cx="8153400" cy="4495800"/>
          </a:xfrm>
        </p:spPr>
        <p:txBody>
          <a:bodyPr/>
          <a:lstStyle/>
          <a:p>
            <a:r>
              <a:rPr lang="en-US" dirty="0"/>
              <a:t>allows separation of web site into 3 major categories:</a:t>
            </a:r>
          </a:p>
          <a:p>
            <a:pPr lvl="1"/>
            <a:r>
              <a:rPr lang="en-US" dirty="0"/>
              <a:t>content (HTML) - what is it?</a:t>
            </a:r>
          </a:p>
          <a:p>
            <a:pPr lvl="1"/>
            <a:r>
              <a:rPr lang="en-US" dirty="0"/>
              <a:t>presentation (CSS) - how does it look?</a:t>
            </a:r>
          </a:p>
          <a:p>
            <a:pPr lvl="1"/>
            <a:r>
              <a:rPr lang="en-US" dirty="0"/>
              <a:t>behavior (JavaScript) - how does it respond to user interaction?</a:t>
            </a:r>
            <a:endParaRPr lang="en-US" sz="1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9E3ECF43-0B68-45EE-8846-2F41A4607D9C}" type="slidenum">
              <a:rPr lang="en-US" smtClean="0"/>
              <a:t>103</a:t>
            </a:fld>
            <a:endParaRPr lang="en-US"/>
          </a:p>
        </p:txBody>
      </p:sp>
    </p:spTree>
    <p:extLst>
      <p:ext uri="{BB962C8B-B14F-4D97-AF65-F5344CB8AC3E}">
        <p14:creationId xmlns:p14="http://schemas.microsoft.com/office/powerpoint/2010/main" val="95078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Obtrusive event handlers (bad)</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886200"/>
            <a:ext cx="8153400" cy="1219200"/>
          </a:xfrm>
        </p:spPr>
        <p:txBody>
          <a:bodyPr>
            <a:normAutofit fontScale="85000" lnSpcReduction="10000"/>
          </a:bodyPr>
          <a:lstStyle/>
          <a:p>
            <a:r>
              <a:rPr lang="en-US" dirty="0"/>
              <a:t>this is bad style (HTML is cluttered with JS code)</a:t>
            </a:r>
          </a:p>
          <a:p>
            <a:r>
              <a:rPr lang="en-US" dirty="0"/>
              <a:t>goal: remove all JavaScript code from the HTML body</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104</a:t>
            </a:fld>
            <a:endParaRPr lang="en-US"/>
          </a:p>
        </p:txBody>
      </p:sp>
      <p:sp>
        <p:nvSpPr>
          <p:cNvPr id="8" name="TextBox 7"/>
          <p:cNvSpPr txBox="1"/>
          <p:nvPr/>
        </p:nvSpPr>
        <p:spPr>
          <a:xfrm>
            <a:off x="609600" y="2590800"/>
            <a:ext cx="8153400" cy="1200329"/>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called when OK button is clicked</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a:t>
            </a:r>
          </a:p>
          <a:p>
            <a:r>
              <a:rPr lang="en-US" dirty="0">
                <a:latin typeface="Courier New" pitchFamily="49" charset="0"/>
                <a:cs typeface="Courier New" pitchFamily="49" charset="0"/>
              </a:rPr>
              <a:t>	alert("</a:t>
            </a:r>
            <a:r>
              <a:rPr lang="en-US" dirty="0" err="1">
                <a:latin typeface="Courier New" pitchFamily="49" charset="0"/>
                <a:cs typeface="Courier New" pitchFamily="49" charset="0"/>
              </a:rPr>
              <a:t>booyah</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TextBox 6"/>
          <p:cNvSpPr txBox="1"/>
          <p:nvPr/>
        </p:nvSpPr>
        <p:spPr>
          <a:xfrm>
            <a:off x="609600" y="1752600"/>
            <a:ext cx="8153400" cy="646331"/>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&lt;button id="ok" </a:t>
            </a:r>
            <a:r>
              <a:rPr lang="en-US" dirty="0" err="1">
                <a:latin typeface="Courier New" pitchFamily="49" charset="0"/>
                <a:cs typeface="Courier New" pitchFamily="49" charset="0"/>
              </a:rPr>
              <a:t>onclick</a:t>
            </a:r>
            <a:r>
              <a:rPr lang="en-US" dirty="0">
                <a:latin typeface="Courier New" pitchFamily="49" charset="0"/>
                <a:cs typeface="Courier New" pitchFamily="49" charset="0"/>
              </a:rPr>
              <a:t>="</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();"&gt;OK&lt;/button&gt;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34783305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Attaching an event handler in JavaScript code</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429000"/>
            <a:ext cx="8153400" cy="1219200"/>
          </a:xfrm>
        </p:spPr>
        <p:txBody>
          <a:bodyPr>
            <a:normAutofit fontScale="47500" lnSpcReduction="20000"/>
          </a:bodyPr>
          <a:lstStyle/>
          <a:p>
            <a:r>
              <a:rPr lang="en-US" dirty="0"/>
              <a:t>it is legal to attach event handlers to elements' DOM objects in your JavaScript code</a:t>
            </a:r>
          </a:p>
          <a:p>
            <a:pPr lvl="1"/>
            <a:r>
              <a:rPr lang="en-US" dirty="0"/>
              <a:t>notice that you do not put parentheses after the function's name</a:t>
            </a:r>
          </a:p>
          <a:p>
            <a:r>
              <a:rPr lang="en-US" dirty="0"/>
              <a:t>this is better style than attaching them in the HTML</a:t>
            </a:r>
          </a:p>
          <a:p>
            <a:r>
              <a:rPr lang="en-US" dirty="0"/>
              <a:t>Where should we put the above code?</a:t>
            </a:r>
            <a:endParaRPr lang="en-US" sz="24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105</a:t>
            </a:fld>
            <a:endParaRPr lang="en-US"/>
          </a:p>
        </p:txBody>
      </p:sp>
      <p:sp>
        <p:nvSpPr>
          <p:cNvPr id="8" name="TextBox 7"/>
          <p:cNvSpPr txBox="1"/>
          <p:nvPr/>
        </p:nvSpPr>
        <p:spPr>
          <a:xfrm>
            <a:off x="609600" y="1600200"/>
            <a:ext cx="8153400" cy="923330"/>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where element is a DOM element object</a:t>
            </a:r>
          </a:p>
          <a:p>
            <a:r>
              <a:rPr lang="en-US" dirty="0" err="1">
                <a:latin typeface="Courier New" pitchFamily="49" charset="0"/>
                <a:cs typeface="Courier New" pitchFamily="49" charset="0"/>
              </a:rPr>
              <a:t>element.event</a:t>
            </a:r>
            <a:r>
              <a:rPr lang="en-US" dirty="0">
                <a:latin typeface="Courier New" pitchFamily="49" charset="0"/>
                <a:cs typeface="Courier New" pitchFamily="49" charset="0"/>
              </a:rPr>
              <a:t> = function;</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9" name="TextBox 8"/>
          <p:cNvSpPr txBox="1"/>
          <p:nvPr/>
        </p:nvSpPr>
        <p:spPr>
          <a:xfrm>
            <a:off x="609600" y="2667000"/>
            <a:ext cx="8153400" cy="646331"/>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$("ok").</a:t>
            </a:r>
            <a:r>
              <a:rPr lang="en-US" dirty="0" err="1">
                <a:latin typeface="Courier New" pitchFamily="49" charset="0"/>
                <a:cs typeface="Courier New" pitchFamily="49" charset="0"/>
              </a:rPr>
              <a:t>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14486833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does my code run?</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4343400"/>
            <a:ext cx="8153400" cy="1219200"/>
          </a:xfrm>
        </p:spPr>
        <p:txBody>
          <a:bodyPr>
            <a:normAutofit fontScale="62500" lnSpcReduction="20000"/>
          </a:bodyPr>
          <a:lstStyle/>
          <a:p>
            <a:r>
              <a:rPr lang="en-US" dirty="0"/>
              <a:t>your file's JS code runs the moment the browser loads the script tag</a:t>
            </a:r>
          </a:p>
          <a:p>
            <a:pPr lvl="1"/>
            <a:r>
              <a:rPr lang="en-US" dirty="0"/>
              <a:t>any variables are declared immediately</a:t>
            </a:r>
          </a:p>
          <a:p>
            <a:pPr lvl="1"/>
            <a:r>
              <a:rPr lang="en-US" dirty="0"/>
              <a:t>any functions are declared but not called, unless your global code explicitly calls them</a:t>
            </a: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106</a:t>
            </a:fld>
            <a:endParaRPr lang="en-US"/>
          </a:p>
        </p:txBody>
      </p:sp>
      <p:sp>
        <p:nvSpPr>
          <p:cNvPr id="8" name="TextBox 7"/>
          <p:cNvSpPr txBox="1"/>
          <p:nvPr/>
        </p:nvSpPr>
        <p:spPr>
          <a:xfrm>
            <a:off x="609600" y="2895600"/>
            <a:ext cx="8153400" cy="1477328"/>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global code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x = 3;</a:t>
            </a:r>
          </a:p>
          <a:p>
            <a:r>
              <a:rPr lang="en-US" dirty="0">
                <a:latin typeface="Courier New" pitchFamily="49" charset="0"/>
                <a:cs typeface="Courier New" pitchFamily="49" charset="0"/>
              </a:rPr>
              <a:t>function f(n) { return n + 1; }</a:t>
            </a:r>
          </a:p>
          <a:p>
            <a:r>
              <a:rPr lang="en-US" dirty="0">
                <a:latin typeface="Courier New" pitchFamily="49" charset="0"/>
                <a:cs typeface="Courier New" pitchFamily="49" charset="0"/>
              </a:rPr>
              <a:t>function g(n) { return n - 1; }</a:t>
            </a:r>
          </a:p>
          <a:p>
            <a:r>
              <a:rPr lang="en-US" dirty="0">
                <a:latin typeface="Courier New" pitchFamily="49" charset="0"/>
                <a:cs typeface="Courier New" pitchFamily="49" charset="0"/>
              </a:rPr>
              <a:t>x = f(x);</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TextBox 6"/>
          <p:cNvSpPr txBox="1"/>
          <p:nvPr/>
        </p:nvSpPr>
        <p:spPr>
          <a:xfrm>
            <a:off x="609600" y="1570672"/>
            <a:ext cx="8153400" cy="1200329"/>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&lt;script </a:t>
            </a:r>
            <a:r>
              <a:rPr lang="en-US" dirty="0" err="1">
                <a:latin typeface="Courier New" pitchFamily="49" charset="0"/>
                <a:cs typeface="Courier New" pitchFamily="49" charset="0"/>
              </a:rPr>
              <a:t>src</a:t>
            </a:r>
            <a:r>
              <a:rPr lang="en-US" dirty="0">
                <a:latin typeface="Courier New" pitchFamily="49" charset="0"/>
                <a:cs typeface="Courier New" pitchFamily="49" charset="0"/>
              </a:rPr>
              <a:t>="myfile.js" type="text/</a:t>
            </a:r>
            <a:r>
              <a:rPr lang="en-US" dirty="0" err="1">
                <a:latin typeface="Courier New" pitchFamily="49" charset="0"/>
                <a:cs typeface="Courier New" pitchFamily="49" charset="0"/>
              </a:rPr>
              <a:t>javascript</a:t>
            </a:r>
            <a:r>
              <a:rPr lang="en-US" dirty="0">
                <a:latin typeface="Courier New" pitchFamily="49" charset="0"/>
                <a:cs typeface="Courier New" pitchFamily="49" charset="0"/>
              </a:rPr>
              <a:t>"&gt;&lt;/script&gt;</a:t>
            </a:r>
          </a:p>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&lt;body&gt; ... &lt;/body&gt;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1039925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does my code run?</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4343400"/>
            <a:ext cx="8153400" cy="1219200"/>
          </a:xfrm>
        </p:spPr>
        <p:txBody>
          <a:bodyPr>
            <a:normAutofit fontScale="70000" lnSpcReduction="20000"/>
          </a:bodyPr>
          <a:lstStyle/>
          <a:p>
            <a:r>
              <a:rPr lang="en-US" dirty="0"/>
              <a:t>at this point in time, the browser has not yet read your page's body</a:t>
            </a:r>
          </a:p>
          <a:p>
            <a:pPr lvl="1"/>
            <a:r>
              <a:rPr lang="en-US" dirty="0"/>
              <a:t>none of the DOM objects for tags on the page have been created</a:t>
            </a:r>
            <a:endParaRPr lang="en-US" sz="21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107</a:t>
            </a:fld>
            <a:endParaRPr lang="en-US"/>
          </a:p>
        </p:txBody>
      </p:sp>
      <p:sp>
        <p:nvSpPr>
          <p:cNvPr id="8" name="TextBox 7"/>
          <p:cNvSpPr txBox="1"/>
          <p:nvPr/>
        </p:nvSpPr>
        <p:spPr>
          <a:xfrm>
            <a:off x="609600" y="2895600"/>
            <a:ext cx="8153400" cy="1477328"/>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global code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x = 3;</a:t>
            </a:r>
          </a:p>
          <a:p>
            <a:r>
              <a:rPr lang="en-US" dirty="0">
                <a:latin typeface="Courier New" pitchFamily="49" charset="0"/>
                <a:cs typeface="Courier New" pitchFamily="49" charset="0"/>
              </a:rPr>
              <a:t>function f(n) { return n + 1; }</a:t>
            </a:r>
          </a:p>
          <a:p>
            <a:r>
              <a:rPr lang="en-US" dirty="0">
                <a:latin typeface="Courier New" pitchFamily="49" charset="0"/>
                <a:cs typeface="Courier New" pitchFamily="49" charset="0"/>
              </a:rPr>
              <a:t>function g(n) { return n - 1; }</a:t>
            </a:r>
          </a:p>
          <a:p>
            <a:r>
              <a:rPr lang="en-US" dirty="0">
                <a:latin typeface="Courier New" pitchFamily="49" charset="0"/>
                <a:cs typeface="Courier New" pitchFamily="49" charset="0"/>
              </a:rPr>
              <a:t>x = f(x);</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TextBox 6"/>
          <p:cNvSpPr txBox="1"/>
          <p:nvPr/>
        </p:nvSpPr>
        <p:spPr>
          <a:xfrm>
            <a:off x="609600" y="1570672"/>
            <a:ext cx="8153400" cy="1200329"/>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&lt;script </a:t>
            </a:r>
            <a:r>
              <a:rPr lang="en-US" dirty="0" err="1">
                <a:latin typeface="Courier New" pitchFamily="49" charset="0"/>
                <a:cs typeface="Courier New" pitchFamily="49" charset="0"/>
              </a:rPr>
              <a:t>src</a:t>
            </a:r>
            <a:r>
              <a:rPr lang="en-US" dirty="0">
                <a:latin typeface="Courier New" pitchFamily="49" charset="0"/>
                <a:cs typeface="Courier New" pitchFamily="49" charset="0"/>
              </a:rPr>
              <a:t>="myfile.js" type="text/</a:t>
            </a:r>
            <a:r>
              <a:rPr lang="en-US" dirty="0" err="1">
                <a:latin typeface="Courier New" pitchFamily="49" charset="0"/>
                <a:cs typeface="Courier New" pitchFamily="49" charset="0"/>
              </a:rPr>
              <a:t>javascript</a:t>
            </a:r>
            <a:r>
              <a:rPr lang="en-US" dirty="0">
                <a:latin typeface="Courier New" pitchFamily="49" charset="0"/>
                <a:cs typeface="Courier New" pitchFamily="49" charset="0"/>
              </a:rPr>
              <a:t>"&gt;&lt;/script&gt;</a:t>
            </a:r>
          </a:p>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&lt;body&gt; ... &lt;/body&gt;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1096033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failed attempt at being unobtrusive</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962400"/>
            <a:ext cx="8153400" cy="1219200"/>
          </a:xfrm>
        </p:spPr>
        <p:txBody>
          <a:bodyPr>
            <a:normAutofit fontScale="70000" lnSpcReduction="20000"/>
          </a:bodyPr>
          <a:lstStyle/>
          <a:p>
            <a:r>
              <a:rPr lang="en-US" dirty="0"/>
              <a:t>problem: global JS code runs the moment the script is loaded</a:t>
            </a:r>
          </a:p>
          <a:p>
            <a:r>
              <a:rPr lang="en-US" dirty="0"/>
              <a:t>script in head is processed before page's body has loaded</a:t>
            </a:r>
          </a:p>
          <a:p>
            <a:pPr lvl="1"/>
            <a:r>
              <a:rPr lang="en-US" dirty="0"/>
              <a:t>no elements are available yet or can be accessed yet via the DOM</a:t>
            </a: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108</a:t>
            </a:fld>
            <a:endParaRPr lang="en-US"/>
          </a:p>
        </p:txBody>
      </p:sp>
      <p:sp>
        <p:nvSpPr>
          <p:cNvPr id="8" name="TextBox 7"/>
          <p:cNvSpPr txBox="1"/>
          <p:nvPr/>
        </p:nvSpPr>
        <p:spPr>
          <a:xfrm>
            <a:off x="609600" y="3094672"/>
            <a:ext cx="8153400" cy="923330"/>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global code</a:t>
            </a:r>
          </a:p>
          <a:p>
            <a:r>
              <a:rPr lang="en-US" dirty="0">
                <a:latin typeface="Courier New" pitchFamily="49" charset="0"/>
                <a:cs typeface="Courier New" pitchFamily="49" charset="0"/>
              </a:rPr>
              <a:t>$("ok").</a:t>
            </a:r>
            <a:r>
              <a:rPr lang="en-US" dirty="0" err="1">
                <a:latin typeface="Courier New" pitchFamily="49" charset="0"/>
                <a:cs typeface="Courier New" pitchFamily="49" charset="0"/>
              </a:rPr>
              <a:t>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 error: $("ok") is null</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TextBox 6"/>
          <p:cNvSpPr txBox="1"/>
          <p:nvPr/>
        </p:nvSpPr>
        <p:spPr>
          <a:xfrm>
            <a:off x="609600" y="1570672"/>
            <a:ext cx="8153400" cy="1477328"/>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&lt;script </a:t>
            </a:r>
            <a:r>
              <a:rPr lang="en-US" dirty="0" err="1">
                <a:latin typeface="Courier New" pitchFamily="49" charset="0"/>
                <a:cs typeface="Courier New" pitchFamily="49" charset="0"/>
              </a:rPr>
              <a:t>src</a:t>
            </a:r>
            <a:r>
              <a:rPr lang="en-US" dirty="0">
                <a:latin typeface="Courier New" pitchFamily="49" charset="0"/>
                <a:cs typeface="Courier New" pitchFamily="49" charset="0"/>
              </a:rPr>
              <a:t>="myfile.js" type="text/</a:t>
            </a:r>
            <a:r>
              <a:rPr lang="en-US" dirty="0" err="1">
                <a:latin typeface="Courier New" pitchFamily="49" charset="0"/>
                <a:cs typeface="Courier New" pitchFamily="49" charset="0"/>
              </a:rPr>
              <a:t>javascript</a:t>
            </a:r>
            <a:r>
              <a:rPr lang="en-US" dirty="0">
                <a:latin typeface="Courier New" pitchFamily="49" charset="0"/>
                <a:cs typeface="Courier New" pitchFamily="49" charset="0"/>
              </a:rPr>
              <a:t>"&gt;&lt;/script&gt;</a:t>
            </a:r>
          </a:p>
          <a:p>
            <a:r>
              <a:rPr lang="en-US" dirty="0">
                <a:latin typeface="Courier New" pitchFamily="49" charset="0"/>
                <a:cs typeface="Courier New" pitchFamily="49" charset="0"/>
              </a:rPr>
              <a:t>&lt;/head&gt;</a:t>
            </a:r>
          </a:p>
          <a:p>
            <a:r>
              <a:rPr lang="en-US" dirty="0">
                <a:latin typeface="Courier New" pitchFamily="49" charset="0"/>
                <a:cs typeface="Courier New" pitchFamily="49" charset="0"/>
              </a:rPr>
              <a:t>&lt;body&gt;</a:t>
            </a:r>
          </a:p>
          <a:p>
            <a:r>
              <a:rPr lang="en-US" dirty="0">
                <a:latin typeface="Courier New" pitchFamily="49" charset="0"/>
                <a:cs typeface="Courier New" pitchFamily="49" charset="0"/>
              </a:rPr>
              <a:t>&lt;div&gt;&lt;button id="ok"&gt;OK&lt;/button&gt;&lt;/div&gt;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39929253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4000" dirty="0" err="1">
                <a:latin typeface="Courier New" pitchFamily="49" charset="0"/>
                <a:cs typeface="Courier New" pitchFamily="49" charset="0"/>
              </a:rPr>
              <a:t>window.onload</a:t>
            </a:r>
            <a:r>
              <a:rPr lang="en-US" dirty="0"/>
              <a:t> event</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810000"/>
            <a:ext cx="8153400" cy="1219200"/>
          </a:xfrm>
        </p:spPr>
        <p:txBody>
          <a:bodyPr>
            <a:normAutofit fontScale="55000" lnSpcReduction="20000"/>
          </a:bodyPr>
          <a:lstStyle/>
          <a:p>
            <a:r>
              <a:rPr lang="en-US" dirty="0"/>
              <a:t>we want to attach our event handlers right after the page is done loading</a:t>
            </a:r>
          </a:p>
          <a:p>
            <a:pPr lvl="1"/>
            <a:r>
              <a:rPr lang="en-US" dirty="0"/>
              <a:t>there is a global event called </a:t>
            </a:r>
            <a:r>
              <a:rPr lang="en-US" sz="2400" dirty="0" err="1">
                <a:latin typeface="Courier New" pitchFamily="49" charset="0"/>
                <a:cs typeface="Courier New" pitchFamily="49" charset="0"/>
              </a:rPr>
              <a:t>window.onload</a:t>
            </a:r>
            <a:r>
              <a:rPr lang="en-US" sz="2400" dirty="0"/>
              <a:t> </a:t>
            </a:r>
            <a:r>
              <a:rPr lang="en-US" dirty="0"/>
              <a:t>event that occurs at that moment</a:t>
            </a:r>
          </a:p>
          <a:p>
            <a:r>
              <a:rPr lang="en-US" dirty="0"/>
              <a:t>in </a:t>
            </a:r>
            <a:r>
              <a:rPr lang="en-US" sz="2800" dirty="0" err="1">
                <a:latin typeface="Courier New" pitchFamily="49" charset="0"/>
                <a:cs typeface="Courier New" pitchFamily="49" charset="0"/>
              </a:rPr>
              <a:t>window.onload</a:t>
            </a:r>
            <a:r>
              <a:rPr lang="en-US" dirty="0"/>
              <a:t> handler we attach all the other handlers to run when events occur</a:t>
            </a: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109</a:t>
            </a:fld>
            <a:endParaRPr lang="en-US"/>
          </a:p>
        </p:txBody>
      </p:sp>
      <p:sp>
        <p:nvSpPr>
          <p:cNvPr id="8" name="TextBox 7"/>
          <p:cNvSpPr txBox="1"/>
          <p:nvPr/>
        </p:nvSpPr>
        <p:spPr>
          <a:xfrm>
            <a:off x="609600" y="1591270"/>
            <a:ext cx="8153400" cy="2308324"/>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this will run once the page has finished loading</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element.event</a:t>
            </a:r>
            <a:r>
              <a:rPr lang="en-US" dirty="0">
                <a:latin typeface="Courier New" pitchFamily="49" charset="0"/>
                <a:cs typeface="Courier New" pitchFamily="49" charset="0"/>
              </a:rPr>
              <a:t> =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element.event</a:t>
            </a:r>
            <a:r>
              <a:rPr lang="en-US" dirty="0">
                <a:latin typeface="Courier New" pitchFamily="49" charset="0"/>
                <a:cs typeface="Courier New" pitchFamily="49" charset="0"/>
              </a:rPr>
              <a:t> =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 // global code</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1258293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Modern Times</a:t>
            </a:r>
          </a:p>
        </p:txBody>
      </p:sp>
      <p:sp>
        <p:nvSpPr>
          <p:cNvPr id="3" name="Content Placeholder 2"/>
          <p:cNvSpPr>
            <a:spLocks noGrp="1"/>
          </p:cNvSpPr>
          <p:nvPr>
            <p:ph idx="1"/>
          </p:nvPr>
        </p:nvSpPr>
        <p:spPr>
          <a:xfrm>
            <a:off x="609600" y="1646237"/>
            <a:ext cx="7924800" cy="4525963"/>
          </a:xfrm>
        </p:spPr>
        <p:txBody>
          <a:bodyPr/>
          <a:lstStyle/>
          <a:p>
            <a:r>
              <a:rPr lang="en-US" sz="2400" dirty="0"/>
              <a:t>JavaScript became a much more important part of web development in the mid 2000s with </a:t>
            </a:r>
            <a:r>
              <a:rPr lang="en-US" sz="2400" b="1" dirty="0"/>
              <a:t>AJAX</a:t>
            </a:r>
            <a:r>
              <a:rPr lang="en-US" sz="2400" dirty="0"/>
              <a:t>.</a:t>
            </a:r>
          </a:p>
          <a:p>
            <a:r>
              <a:rPr lang="en-US" sz="2800" b="1" dirty="0"/>
              <a:t>AJAX </a:t>
            </a:r>
            <a:r>
              <a:rPr lang="en-US" sz="2800" dirty="0"/>
              <a:t>is both an acronym as well as a general term. </a:t>
            </a:r>
          </a:p>
          <a:p>
            <a:pPr marL="342900" indent="-342900">
              <a:buFont typeface="Arial"/>
              <a:buChar char="•"/>
            </a:pPr>
            <a:r>
              <a:rPr lang="en-US" sz="2400" b="1" dirty="0">
                <a:solidFill>
                  <a:srgbClr val="FF6600"/>
                </a:solidFill>
              </a:rPr>
              <a:t>A</a:t>
            </a:r>
            <a:r>
              <a:rPr lang="en-US" sz="2400" dirty="0"/>
              <a:t>synchronous </a:t>
            </a:r>
            <a:r>
              <a:rPr lang="en-US" sz="2400" b="1" dirty="0">
                <a:solidFill>
                  <a:srgbClr val="FF6600"/>
                </a:solidFill>
              </a:rPr>
              <a:t>J</a:t>
            </a:r>
            <a:r>
              <a:rPr lang="en-US" sz="2400" dirty="0"/>
              <a:t>avaScript </a:t>
            </a:r>
            <a:r>
              <a:rPr lang="en-US" sz="2400" b="1" dirty="0">
                <a:solidFill>
                  <a:srgbClr val="FF6600"/>
                </a:solidFill>
              </a:rPr>
              <a:t>A</a:t>
            </a:r>
            <a:r>
              <a:rPr lang="en-US" sz="2400" dirty="0"/>
              <a:t>nd </a:t>
            </a:r>
            <a:r>
              <a:rPr lang="en-US" sz="2400" b="1" dirty="0">
                <a:solidFill>
                  <a:srgbClr val="FF6600"/>
                </a:solidFill>
              </a:rPr>
              <a:t>X</a:t>
            </a:r>
            <a:r>
              <a:rPr lang="en-US" sz="2400" dirty="0"/>
              <a:t>ML.</a:t>
            </a:r>
          </a:p>
          <a:p>
            <a:pPr marL="342900" lvl="1" indent="-342900">
              <a:buClr>
                <a:schemeClr val="accent3">
                  <a:lumMod val="75000"/>
                </a:schemeClr>
              </a:buClr>
              <a:buFont typeface="Arial"/>
              <a:buChar char="•"/>
            </a:pPr>
            <a:r>
              <a:rPr lang="en-US" sz="2400"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AJAX</a:t>
            </a:r>
          </a:p>
        </p:txBody>
      </p:sp>
    </p:spTree>
    <p:extLst>
      <p:ext uri="{BB962C8B-B14F-4D97-AF65-F5344CB8AC3E}">
        <p14:creationId xmlns:p14="http://schemas.microsoft.com/office/powerpoint/2010/main" val="787393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unobtrusive event handler</a:t>
            </a:r>
            <a:endParaRPr lang="en-US" sz="4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110</a:t>
            </a:fld>
            <a:endParaRPr lang="en-US"/>
          </a:p>
        </p:txBody>
      </p:sp>
      <p:sp>
        <p:nvSpPr>
          <p:cNvPr id="8" name="TextBox 7"/>
          <p:cNvSpPr txBox="1"/>
          <p:nvPr/>
        </p:nvSpPr>
        <p:spPr>
          <a:xfrm>
            <a:off x="609600" y="2895600"/>
            <a:ext cx="8153400" cy="2585323"/>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 called when page loads; sets up event handlers</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 {</a:t>
            </a:r>
          </a:p>
          <a:p>
            <a:r>
              <a:rPr lang="en-US" dirty="0">
                <a:latin typeface="Courier New" pitchFamily="49" charset="0"/>
                <a:cs typeface="Courier New" pitchFamily="49" charset="0"/>
              </a:rPr>
              <a:t>	$("ok").</a:t>
            </a:r>
            <a:r>
              <a:rPr lang="en-US" dirty="0" err="1">
                <a:latin typeface="Courier New" pitchFamily="49" charset="0"/>
                <a:cs typeface="Courier New" pitchFamily="49" charset="0"/>
              </a:rPr>
              <a:t>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a:t>
            </a:r>
          </a:p>
          <a:p>
            <a:r>
              <a:rPr lang="en-US" dirty="0">
                <a:latin typeface="Courier New" pitchFamily="49" charset="0"/>
                <a:cs typeface="Courier New" pitchFamily="49" charset="0"/>
              </a:rPr>
              <a:t>	alert("</a:t>
            </a:r>
            <a:r>
              <a:rPr lang="en-US" dirty="0" err="1">
                <a:latin typeface="Courier New" pitchFamily="49" charset="0"/>
                <a:cs typeface="Courier New" pitchFamily="49" charset="0"/>
              </a:rPr>
              <a:t>booyah</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 // global code</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TextBox 6"/>
          <p:cNvSpPr txBox="1"/>
          <p:nvPr/>
        </p:nvSpPr>
        <p:spPr>
          <a:xfrm>
            <a:off x="609600" y="1570672"/>
            <a:ext cx="8153400" cy="923330"/>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 look Ma, no JavaScript! --&gt;</a:t>
            </a:r>
          </a:p>
          <a:p>
            <a:r>
              <a:rPr lang="en-US" dirty="0">
                <a:latin typeface="Courier New" pitchFamily="49" charset="0"/>
                <a:cs typeface="Courier New" pitchFamily="49" charset="0"/>
              </a:rPr>
              <a:t>&lt;button id="ok"&gt;OK&lt;/button&gt;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15388858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unobtrusive JS errors</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200400"/>
            <a:ext cx="8153400" cy="1219200"/>
          </a:xfrm>
        </p:spPr>
        <p:txBody>
          <a:bodyPr/>
          <a:lstStyle/>
          <a:p>
            <a:r>
              <a:rPr lang="en-US" dirty="0"/>
              <a:t>event names are all lowercase, not capitalized like most variables</a:t>
            </a: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111</a:t>
            </a:fld>
            <a:endParaRPr lang="en-US"/>
          </a:p>
        </p:txBody>
      </p:sp>
      <p:sp>
        <p:nvSpPr>
          <p:cNvPr id="8" name="TextBox 7"/>
          <p:cNvSpPr txBox="1"/>
          <p:nvPr/>
        </p:nvSpPr>
        <p:spPr>
          <a:xfrm>
            <a:off x="609600" y="1591270"/>
            <a:ext cx="8153400" cy="1477328"/>
          </a:xfrm>
          <a:prstGeom prst="rect">
            <a:avLst/>
          </a:prstGeom>
          <a:solidFill>
            <a:srgbClr val="F4F6A8"/>
          </a:solidFill>
          <a:ln w="19050">
            <a:solidFill>
              <a:schemeClr val="tx1"/>
            </a:solidFill>
          </a:ln>
        </p:spPr>
        <p:txBody>
          <a:bodyPr wrap="square" rtlCol="0">
            <a:spAutoFit/>
          </a:bodyPr>
          <a:lstStyle/>
          <a:p>
            <a:r>
              <a:rPr lang="en-US" strike="sngStrike" dirty="0" err="1">
                <a:latin typeface="Courier New" pitchFamily="49" charset="0"/>
                <a:cs typeface="Courier New" pitchFamily="49" charset="0"/>
              </a:rPr>
              <a:t>window.onload</a:t>
            </a:r>
            <a:r>
              <a:rPr lang="en-US" strike="sngStrike" dirty="0">
                <a:latin typeface="Courier New" pitchFamily="49" charset="0"/>
                <a:cs typeface="Courier New" pitchFamily="49" charset="0"/>
              </a:rPr>
              <a:t> = </a:t>
            </a:r>
            <a:r>
              <a:rPr lang="en-US" strike="sngStrike" dirty="0" err="1">
                <a:latin typeface="Courier New" pitchFamily="49" charset="0"/>
                <a:cs typeface="Courier New" pitchFamily="49" charset="0"/>
              </a:rPr>
              <a:t>pageLoad</a:t>
            </a:r>
            <a:r>
              <a:rPr lang="en-US" strike="sngStrike" dirty="0">
                <a:latin typeface="Courier New" pitchFamily="49" charset="0"/>
                <a:cs typeface="Courier New" pitchFamily="49" charset="0"/>
              </a:rPr>
              <a:t>();</a:t>
            </a:r>
          </a:p>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a:t>
            </a:r>
          </a:p>
          <a:p>
            <a:r>
              <a:rPr lang="en-US" strike="sngStrike" dirty="0" err="1">
                <a:latin typeface="Courier New" pitchFamily="49" charset="0"/>
                <a:cs typeface="Courier New" pitchFamily="49" charset="0"/>
              </a:rPr>
              <a:t>okButton.onclick</a:t>
            </a:r>
            <a:r>
              <a:rPr lang="en-US" strike="sngStrike" dirty="0">
                <a:latin typeface="Courier New" pitchFamily="49" charset="0"/>
                <a:cs typeface="Courier New" pitchFamily="49" charset="0"/>
              </a:rPr>
              <a:t> = </a:t>
            </a:r>
            <a:r>
              <a:rPr lang="en-US" strike="sngStrike" dirty="0" err="1">
                <a:latin typeface="Courier New" pitchFamily="49" charset="0"/>
                <a:cs typeface="Courier New" pitchFamily="49" charset="0"/>
              </a:rPr>
              <a:t>okayClick</a:t>
            </a:r>
            <a:r>
              <a:rPr lang="en-US" strike="sngStrike" dirty="0">
                <a:latin typeface="Courier New" pitchFamily="49" charset="0"/>
                <a:cs typeface="Courier New" pitchFamily="49" charset="0"/>
              </a:rPr>
              <a:t>();</a:t>
            </a:r>
          </a:p>
          <a:p>
            <a:r>
              <a:rPr lang="en-US" dirty="0" err="1">
                <a:latin typeface="Courier New" pitchFamily="49" charset="0"/>
                <a:cs typeface="Courier New" pitchFamily="49" charset="0"/>
              </a:rPr>
              <a:t>okButton.onclick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6" name="TextBox 5"/>
          <p:cNvSpPr txBox="1"/>
          <p:nvPr/>
        </p:nvSpPr>
        <p:spPr>
          <a:xfrm>
            <a:off x="609600" y="4313872"/>
            <a:ext cx="8153400" cy="923330"/>
          </a:xfrm>
          <a:prstGeom prst="rect">
            <a:avLst/>
          </a:prstGeom>
          <a:solidFill>
            <a:srgbClr val="F4F6A8"/>
          </a:solidFill>
          <a:ln w="19050">
            <a:solidFill>
              <a:schemeClr val="tx1"/>
            </a:solidFill>
          </a:ln>
        </p:spPr>
        <p:txBody>
          <a:bodyPr wrap="square" rtlCol="0">
            <a:spAutoFit/>
          </a:bodyPr>
          <a:lstStyle/>
          <a:p>
            <a:r>
              <a:rPr lang="en-US" strike="sngStrike" dirty="0" err="1">
                <a:latin typeface="Courier New" pitchFamily="49" charset="0"/>
                <a:cs typeface="Courier New" pitchFamily="49" charset="0"/>
              </a:rPr>
              <a:t>window.onLoad</a:t>
            </a:r>
            <a:r>
              <a:rPr lang="en-US" strike="sngStrike" dirty="0">
                <a:latin typeface="Courier New" pitchFamily="49" charset="0"/>
                <a:cs typeface="Courier New" pitchFamily="49" charset="0"/>
              </a:rPr>
              <a:t> = </a:t>
            </a:r>
            <a:r>
              <a:rPr lang="en-US" strike="sngStrike" dirty="0" err="1">
                <a:latin typeface="Courier New" pitchFamily="49" charset="0"/>
                <a:cs typeface="Courier New" pitchFamily="49" charset="0"/>
              </a:rPr>
              <a:t>pageLoad</a:t>
            </a:r>
            <a:r>
              <a:rPr lang="en-US" strike="sngStrike" dirty="0">
                <a:latin typeface="Courier New" pitchFamily="49" charset="0"/>
                <a:cs typeface="Courier New" pitchFamily="49" charset="0"/>
              </a:rPr>
              <a:t>;</a:t>
            </a:r>
          </a:p>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1372724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functions</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12648" y="3200400"/>
            <a:ext cx="8153400" cy="1219200"/>
          </a:xfrm>
        </p:spPr>
        <p:txBody>
          <a:bodyPr>
            <a:normAutofit fontScale="70000" lnSpcReduction="20000"/>
          </a:bodyPr>
          <a:lstStyle/>
          <a:p>
            <a:r>
              <a:rPr lang="en-US" dirty="0"/>
              <a:t>JavaScript allows you to declare anonymous functions</a:t>
            </a:r>
          </a:p>
          <a:p>
            <a:r>
              <a:rPr lang="en-US" dirty="0"/>
              <a:t>quickly creates a function without giving it a name</a:t>
            </a:r>
          </a:p>
          <a:p>
            <a:r>
              <a:rPr lang="en-US" dirty="0"/>
              <a:t>can be stored as a variable, attached as an event handler, etc.</a:t>
            </a: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112</a:t>
            </a:fld>
            <a:endParaRPr lang="en-US"/>
          </a:p>
        </p:txBody>
      </p:sp>
      <p:sp>
        <p:nvSpPr>
          <p:cNvPr id="8" name="TextBox 7"/>
          <p:cNvSpPr txBox="1"/>
          <p:nvPr/>
        </p:nvSpPr>
        <p:spPr>
          <a:xfrm>
            <a:off x="609600" y="1591270"/>
            <a:ext cx="8153400" cy="1200329"/>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function(parameters) {</a:t>
            </a:r>
          </a:p>
          <a:p>
            <a:r>
              <a:rPr lang="en-US" dirty="0">
                <a:latin typeface="Courier New" pitchFamily="49" charset="0"/>
                <a:cs typeface="Courier New" pitchFamily="49" charset="0"/>
              </a:rPr>
              <a:t>	statements;</a:t>
            </a:r>
          </a:p>
          <a:p>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39320765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function example</a:t>
            </a:r>
            <a:endParaRPr lang="en-US" sz="4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113</a:t>
            </a:fld>
            <a:endParaRPr lang="en-US"/>
          </a:p>
        </p:txBody>
      </p:sp>
      <p:sp>
        <p:nvSpPr>
          <p:cNvPr id="8" name="TextBox 7"/>
          <p:cNvSpPr txBox="1"/>
          <p:nvPr/>
        </p:nvSpPr>
        <p:spPr>
          <a:xfrm>
            <a:off x="609600" y="1591270"/>
            <a:ext cx="8153400" cy="2308324"/>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function() {</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okButton</a:t>
            </a:r>
            <a:r>
              <a:rPr lang="en-US" dirty="0">
                <a:latin typeface="Courier New" pitchFamily="49" charset="0"/>
                <a:cs typeface="Courier New" pitchFamily="49" charset="0"/>
              </a:rPr>
              <a:t> = </a:t>
            </a:r>
            <a:r>
              <a:rPr lang="en-US" dirty="0" err="1">
                <a:latin typeface="Courier New" pitchFamily="49" charset="0"/>
                <a:cs typeface="Courier New" pitchFamily="49" charset="0"/>
              </a:rPr>
              <a:t>document.getElementById</a:t>
            </a:r>
            <a:r>
              <a:rPr lang="en-US" dirty="0">
                <a:latin typeface="Courier New" pitchFamily="49" charset="0"/>
                <a:cs typeface="Courier New" pitchFamily="49" charset="0"/>
              </a:rPr>
              <a:t>("ok");</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okButton.onclick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a:t>
            </a:r>
          </a:p>
          <a:p>
            <a:r>
              <a:rPr lang="en-US" dirty="0">
                <a:latin typeface="Courier New" pitchFamily="49" charset="0"/>
                <a:cs typeface="Courier New" pitchFamily="49" charset="0"/>
              </a:rPr>
              <a:t>	alert("</a:t>
            </a:r>
            <a:r>
              <a:rPr lang="en-US" dirty="0" err="1">
                <a:latin typeface="Courier New" pitchFamily="49" charset="0"/>
                <a:cs typeface="Courier New" pitchFamily="49" charset="0"/>
              </a:rPr>
              <a:t>booyah</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22796735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a:t>
            </a:r>
            <a:r>
              <a:rPr lang="en-US" sz="4000" dirty="0">
                <a:latin typeface="Courier New" pitchFamily="49" charset="0"/>
                <a:cs typeface="Courier New" pitchFamily="49" charset="0"/>
              </a:rPr>
              <a:t>this</a:t>
            </a:r>
            <a:endParaRPr lang="en-US" sz="36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114</a:t>
            </a:fld>
            <a:endParaRPr lang="en-US"/>
          </a:p>
        </p:txBody>
      </p:sp>
      <p:sp>
        <p:nvSpPr>
          <p:cNvPr id="8" name="TextBox 7"/>
          <p:cNvSpPr txBox="1"/>
          <p:nvPr/>
        </p:nvSpPr>
        <p:spPr>
          <a:xfrm>
            <a:off x="609600" y="1591270"/>
            <a:ext cx="8153400" cy="1477328"/>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this.fieldName</a:t>
            </a:r>
            <a:r>
              <a:rPr lang="en-US" dirty="0">
                <a:latin typeface="Courier New" pitchFamily="49" charset="0"/>
                <a:cs typeface="Courier New" pitchFamily="49" charset="0"/>
              </a:rPr>
              <a:t> // access field</a:t>
            </a:r>
          </a:p>
          <a:p>
            <a:r>
              <a:rPr lang="en-US" dirty="0" err="1">
                <a:latin typeface="Courier New" pitchFamily="49" charset="0"/>
                <a:cs typeface="Courier New" pitchFamily="49" charset="0"/>
              </a:rPr>
              <a:t>this.fieldName</a:t>
            </a:r>
            <a:r>
              <a:rPr lang="en-US" dirty="0">
                <a:latin typeface="Courier New" pitchFamily="49" charset="0"/>
                <a:cs typeface="Courier New" pitchFamily="49" charset="0"/>
              </a:rPr>
              <a:t> = value; // modify field</a:t>
            </a:r>
          </a:p>
          <a:p>
            <a:r>
              <a:rPr lang="en-US" dirty="0" err="1">
                <a:latin typeface="Courier New" pitchFamily="49" charset="0"/>
                <a:cs typeface="Courier New" pitchFamily="49" charset="0"/>
              </a:rPr>
              <a:t>this.methodName</a:t>
            </a:r>
            <a:r>
              <a:rPr lang="en-US" dirty="0">
                <a:latin typeface="Courier New" pitchFamily="49" charset="0"/>
                <a:cs typeface="Courier New" pitchFamily="49" charset="0"/>
              </a:rPr>
              <a:t>(parameters); // call method</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Content Placeholder 2"/>
          <p:cNvSpPr>
            <a:spLocks noGrp="1"/>
          </p:cNvSpPr>
          <p:nvPr>
            <p:ph sz="quarter" idx="1"/>
          </p:nvPr>
        </p:nvSpPr>
        <p:spPr>
          <a:xfrm>
            <a:off x="612648" y="3276600"/>
            <a:ext cx="8153400" cy="1219200"/>
          </a:xfrm>
        </p:spPr>
        <p:txBody>
          <a:bodyPr>
            <a:normAutofit fontScale="62500" lnSpcReduction="20000"/>
          </a:bodyPr>
          <a:lstStyle/>
          <a:p>
            <a:r>
              <a:rPr lang="en-US" dirty="0"/>
              <a:t>all JavaScript code actually runs inside of an object</a:t>
            </a:r>
          </a:p>
          <a:p>
            <a:r>
              <a:rPr lang="en-US" dirty="0"/>
              <a:t>by default, code runs inside the global window object</a:t>
            </a:r>
          </a:p>
          <a:p>
            <a:pPr lvl="1"/>
            <a:r>
              <a:rPr lang="en-US" dirty="0"/>
              <a:t>all global variables and functions you declare become part of window</a:t>
            </a:r>
          </a:p>
          <a:p>
            <a:r>
              <a:rPr lang="en-US" dirty="0"/>
              <a:t>the this keyword refers to the current object</a:t>
            </a:r>
          </a:p>
        </p:txBody>
      </p:sp>
    </p:spTree>
    <p:extLst>
      <p:ext uri="{BB962C8B-B14F-4D97-AF65-F5344CB8AC3E}">
        <p14:creationId xmlns:p14="http://schemas.microsoft.com/office/powerpoint/2010/main" val="16080977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a:t>
            </a:r>
            <a:r>
              <a:rPr lang="en-US" sz="4000" dirty="0">
                <a:latin typeface="Courier New" pitchFamily="49" charset="0"/>
                <a:cs typeface="Courier New" pitchFamily="49" charset="0"/>
              </a:rPr>
              <a:t>this</a:t>
            </a:r>
            <a:endParaRPr lang="en-US" sz="36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115</a:t>
            </a:fld>
            <a:endParaRPr lang="en-US"/>
          </a:p>
        </p:txBody>
      </p:sp>
      <p:sp>
        <p:nvSpPr>
          <p:cNvPr id="8" name="TextBox 7"/>
          <p:cNvSpPr txBox="1"/>
          <p:nvPr/>
        </p:nvSpPr>
        <p:spPr>
          <a:xfrm>
            <a:off x="609600" y="1591270"/>
            <a:ext cx="8153400" cy="2585323"/>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 {</a:t>
            </a:r>
          </a:p>
          <a:p>
            <a:r>
              <a:rPr lang="en-US" dirty="0">
                <a:latin typeface="Courier New" pitchFamily="49" charset="0"/>
                <a:cs typeface="Courier New" pitchFamily="49" charset="0"/>
              </a:rPr>
              <a:t>	$("ok").</a:t>
            </a:r>
            <a:r>
              <a:rPr lang="en-US" dirty="0" err="1">
                <a:latin typeface="Courier New" pitchFamily="49" charset="0"/>
                <a:cs typeface="Courier New" pitchFamily="49" charset="0"/>
              </a:rPr>
              <a:t>onclick</a:t>
            </a:r>
            <a:r>
              <a:rPr lang="en-US" dirty="0">
                <a:latin typeface="Courier New" pitchFamily="49" charset="0"/>
                <a:cs typeface="Courier New" pitchFamily="49" charset="0"/>
              </a:rPr>
              <a:t>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 bound to </a:t>
            </a:r>
            <a:r>
              <a:rPr lang="en-US" dirty="0" err="1">
                <a:latin typeface="Courier New" pitchFamily="49" charset="0"/>
                <a:cs typeface="Courier New" pitchFamily="49" charset="0"/>
              </a:rPr>
              <a:t>okButton</a:t>
            </a:r>
            <a:r>
              <a:rPr lang="en-US" dirty="0">
                <a:latin typeface="Courier New" pitchFamily="49" charset="0"/>
                <a:cs typeface="Courier New" pitchFamily="49" charset="0"/>
              </a:rPr>
              <a:t> here</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 // </a:t>
            </a:r>
            <a:r>
              <a:rPr lang="en-US" dirty="0" err="1">
                <a:latin typeface="Courier New" pitchFamily="49" charset="0"/>
                <a:cs typeface="Courier New" pitchFamily="49" charset="0"/>
              </a:rPr>
              <a:t>okayClick</a:t>
            </a:r>
            <a:r>
              <a:rPr lang="en-US" dirty="0">
                <a:latin typeface="Courier New" pitchFamily="49" charset="0"/>
                <a:cs typeface="Courier New" pitchFamily="49" charset="0"/>
              </a:rPr>
              <a:t> knows what DOM object</a:t>
            </a:r>
          </a:p>
          <a:p>
            <a:r>
              <a:rPr lang="en-US" dirty="0">
                <a:latin typeface="Courier New" pitchFamily="49" charset="0"/>
                <a:cs typeface="Courier New" pitchFamily="49" charset="0"/>
              </a:rPr>
              <a:t>	</a:t>
            </a:r>
            <a:r>
              <a:rPr lang="en-US" dirty="0" err="1">
                <a:latin typeface="Courier New" pitchFamily="49" charset="0"/>
                <a:cs typeface="Courier New" pitchFamily="49" charset="0"/>
              </a:rPr>
              <a:t>this.innerHTML</a:t>
            </a:r>
            <a:r>
              <a:rPr lang="en-US" dirty="0">
                <a:latin typeface="Courier New" pitchFamily="49" charset="0"/>
                <a:cs typeface="Courier New" pitchFamily="49" charset="0"/>
              </a:rPr>
              <a:t> = "</a:t>
            </a:r>
            <a:r>
              <a:rPr lang="en-US" dirty="0" err="1">
                <a:latin typeface="Courier New" pitchFamily="49" charset="0"/>
                <a:cs typeface="Courier New" pitchFamily="49" charset="0"/>
              </a:rPr>
              <a:t>booyah</a:t>
            </a:r>
            <a:r>
              <a:rPr lang="en-US" dirty="0">
                <a:latin typeface="Courier New" pitchFamily="49" charset="0"/>
                <a:cs typeface="Courier New" pitchFamily="49" charset="0"/>
              </a:rPr>
              <a:t>"; // it was called on</a:t>
            </a:r>
          </a:p>
          <a:p>
            <a:r>
              <a:rPr lang="en-US" dirty="0">
                <a:latin typeface="Courier New" pitchFamily="49" charset="0"/>
                <a:cs typeface="Courier New" pitchFamily="49" charset="0"/>
              </a:rPr>
              <a:t>}</a:t>
            </a:r>
          </a:p>
          <a:p>
            <a:r>
              <a:rPr lang="en-US" dirty="0" err="1">
                <a:latin typeface="Courier New" pitchFamily="49" charset="0"/>
                <a:cs typeface="Courier New" pitchFamily="49" charset="0"/>
              </a:rPr>
              <a:t>window.onload</a:t>
            </a:r>
            <a:r>
              <a:rPr lang="en-US" dirty="0">
                <a:latin typeface="Courier New" pitchFamily="49" charset="0"/>
                <a:cs typeface="Courier New" pitchFamily="49" charset="0"/>
              </a:rPr>
              <a:t> = </a:t>
            </a:r>
            <a:r>
              <a:rPr lang="en-US" dirty="0" err="1">
                <a:latin typeface="Courier New" pitchFamily="49" charset="0"/>
                <a:cs typeface="Courier New" pitchFamily="49" charset="0"/>
              </a:rPr>
              <a:t>pageLoad</a:t>
            </a:r>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Content Placeholder 2"/>
          <p:cNvSpPr>
            <a:spLocks noGrp="1"/>
          </p:cNvSpPr>
          <p:nvPr>
            <p:ph sz="quarter" idx="1"/>
          </p:nvPr>
        </p:nvSpPr>
        <p:spPr>
          <a:xfrm>
            <a:off x="612648" y="4114800"/>
            <a:ext cx="8153400" cy="1219200"/>
          </a:xfrm>
        </p:spPr>
        <p:txBody>
          <a:bodyPr>
            <a:normAutofit fontScale="70000" lnSpcReduction="20000"/>
          </a:bodyPr>
          <a:lstStyle/>
          <a:p>
            <a:r>
              <a:rPr lang="en-US" dirty="0"/>
              <a:t>event handlers attached unobtrusively are </a:t>
            </a:r>
            <a:r>
              <a:rPr lang="en-US" b="1" dirty="0"/>
              <a:t>bound</a:t>
            </a:r>
            <a:r>
              <a:rPr lang="en-US" dirty="0"/>
              <a:t> to the element</a:t>
            </a:r>
          </a:p>
          <a:p>
            <a:r>
              <a:rPr lang="en-US" dirty="0"/>
              <a:t>inside the handler, that element becomes this (rather than the window)</a:t>
            </a:r>
          </a:p>
        </p:txBody>
      </p:sp>
    </p:spTree>
    <p:extLst>
      <p:ext uri="{BB962C8B-B14F-4D97-AF65-F5344CB8AC3E}">
        <p14:creationId xmlns:p14="http://schemas.microsoft.com/office/powerpoint/2010/main" val="3741910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Fixing redundant code with </a:t>
            </a:r>
            <a:r>
              <a:rPr lang="en-US" sz="4000" dirty="0">
                <a:latin typeface="Courier New" pitchFamily="49" charset="0"/>
                <a:cs typeface="Courier New" pitchFamily="49" charset="0"/>
              </a:rPr>
              <a:t>this</a:t>
            </a:r>
            <a:endParaRPr lang="en-US" sz="32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116</a:t>
            </a:fld>
            <a:endParaRPr lang="en-US"/>
          </a:p>
        </p:txBody>
      </p:sp>
      <p:sp>
        <p:nvSpPr>
          <p:cNvPr id="8" name="TextBox 7"/>
          <p:cNvSpPr txBox="1"/>
          <p:nvPr/>
        </p:nvSpPr>
        <p:spPr>
          <a:xfrm>
            <a:off x="609600" y="3962400"/>
            <a:ext cx="8153400" cy="2862322"/>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processDucks</a:t>
            </a:r>
            <a:r>
              <a:rPr lang="en-US" dirty="0">
                <a:latin typeface="Courier New" pitchFamily="49" charset="0"/>
                <a:cs typeface="Courier New" pitchFamily="49" charset="0"/>
              </a:rPr>
              <a:t>() {</a:t>
            </a:r>
          </a:p>
          <a:p>
            <a:r>
              <a:rPr lang="en-US" dirty="0">
                <a:latin typeface="Courier New" pitchFamily="49" charset="0"/>
                <a:cs typeface="Courier New" pitchFamily="49" charset="0"/>
              </a:rPr>
              <a:t>	</a:t>
            </a:r>
            <a:r>
              <a:rPr lang="en-US" strike="sngStrike" dirty="0">
                <a:latin typeface="Courier New" pitchFamily="49" charset="0"/>
                <a:cs typeface="Courier New" pitchFamily="49" charset="0"/>
              </a:rPr>
              <a:t>if ($("</a:t>
            </a:r>
            <a:r>
              <a:rPr lang="en-US" strike="sngStrike" dirty="0" err="1">
                <a:latin typeface="Courier New" pitchFamily="49" charset="0"/>
                <a:cs typeface="Courier New" pitchFamily="49" charset="0"/>
              </a:rPr>
              <a:t>huey</a:t>
            </a:r>
            <a:r>
              <a:rPr lang="en-US" strike="sngStrike" dirty="0">
                <a:latin typeface="Courier New" pitchFamily="49" charset="0"/>
                <a:cs typeface="Courier New" pitchFamily="49" charset="0"/>
              </a:rPr>
              <a:t>").checked) {</a:t>
            </a:r>
          </a:p>
          <a:p>
            <a:r>
              <a:rPr lang="en-US" strike="sngStrike" dirty="0">
                <a:latin typeface="Courier New" pitchFamily="49" charset="0"/>
                <a:cs typeface="Courier New" pitchFamily="49" charset="0"/>
              </a:rPr>
              <a:t>		alert("Huey is checked!");</a:t>
            </a:r>
          </a:p>
          <a:p>
            <a:r>
              <a:rPr lang="en-US" strike="sngStrike" dirty="0">
                <a:latin typeface="Courier New" pitchFamily="49" charset="0"/>
                <a:cs typeface="Courier New" pitchFamily="49" charset="0"/>
              </a:rPr>
              <a:t>	} else if ($("</a:t>
            </a:r>
            <a:r>
              <a:rPr lang="en-US" strike="sngStrike" dirty="0" err="1">
                <a:latin typeface="Courier New" pitchFamily="49" charset="0"/>
                <a:cs typeface="Courier New" pitchFamily="49" charset="0"/>
              </a:rPr>
              <a:t>dewey</a:t>
            </a:r>
            <a:r>
              <a:rPr lang="en-US" strike="sngStrike" dirty="0">
                <a:latin typeface="Courier New" pitchFamily="49" charset="0"/>
                <a:cs typeface="Courier New" pitchFamily="49" charset="0"/>
              </a:rPr>
              <a:t>").checked) {</a:t>
            </a:r>
          </a:p>
          <a:p>
            <a:r>
              <a:rPr lang="en-US" strike="sngStrike" dirty="0">
                <a:latin typeface="Courier New" pitchFamily="49" charset="0"/>
                <a:cs typeface="Courier New" pitchFamily="49" charset="0"/>
              </a:rPr>
              <a:t>		alert("Dewey is checked!");</a:t>
            </a:r>
          </a:p>
          <a:p>
            <a:r>
              <a:rPr lang="en-US" strike="sngStrike" dirty="0">
                <a:latin typeface="Courier New" pitchFamily="49" charset="0"/>
                <a:cs typeface="Courier New" pitchFamily="49" charset="0"/>
              </a:rPr>
              <a:t>	} else {</a:t>
            </a:r>
          </a:p>
          <a:p>
            <a:r>
              <a:rPr lang="en-US" strike="sngStrike" dirty="0">
                <a:latin typeface="Courier New" pitchFamily="49" charset="0"/>
                <a:cs typeface="Courier New" pitchFamily="49" charset="0"/>
              </a:rPr>
              <a:t>		alert("Louie is checked!");</a:t>
            </a:r>
          </a:p>
          <a:p>
            <a:r>
              <a:rPr lang="en-US" strike="sngStrike" dirty="0">
                <a:latin typeface="Courier New" pitchFamily="49" charset="0"/>
                <a:cs typeface="Courier New" pitchFamily="49" charset="0"/>
              </a:rPr>
              <a:t>	}</a:t>
            </a:r>
          </a:p>
          <a:p>
            <a:r>
              <a:rPr lang="en-US" dirty="0">
                <a:latin typeface="Courier New" pitchFamily="49" charset="0"/>
                <a:cs typeface="Courier New" pitchFamily="49" charset="0"/>
              </a:rPr>
              <a:t>	alert(</a:t>
            </a:r>
            <a:r>
              <a:rPr lang="en-US" dirty="0" err="1">
                <a:latin typeface="Courier New" pitchFamily="49" charset="0"/>
                <a:cs typeface="Courier New" pitchFamily="49" charset="0"/>
              </a:rPr>
              <a:t>this.value</a:t>
            </a:r>
            <a:r>
              <a:rPr lang="en-US" dirty="0">
                <a:latin typeface="Courier New" pitchFamily="49" charset="0"/>
                <a:cs typeface="Courier New" pitchFamily="49" charset="0"/>
              </a:rPr>
              <a:t> + " is checked!");</a:t>
            </a:r>
          </a:p>
          <a:p>
            <a:r>
              <a:rPr lang="en-US" dirty="0">
                <a:latin typeface="Courier New" pitchFamily="49" charset="0"/>
                <a:cs typeface="Courier New" pitchFamily="49" charset="0"/>
              </a:rPr>
              <a: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9" name="TextBox 8"/>
          <p:cNvSpPr txBox="1"/>
          <p:nvPr/>
        </p:nvSpPr>
        <p:spPr>
          <a:xfrm>
            <a:off x="609600" y="1295400"/>
            <a:ext cx="8153400" cy="2308324"/>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urier New" pitchFamily="49" charset="0"/>
                <a:cs typeface="Courier New" pitchFamily="49" charset="0"/>
              </a:rPr>
              <a:t>&lt;</a:t>
            </a:r>
            <a:r>
              <a:rPr lang="en-US" dirty="0" err="1">
                <a:latin typeface="Courier New" pitchFamily="49" charset="0"/>
                <a:cs typeface="Courier New" pitchFamily="49" charset="0"/>
              </a:rPr>
              <a:t>fieldset</a:t>
            </a:r>
            <a:r>
              <a:rPr lang="en-US" dirty="0">
                <a:latin typeface="Courier New" pitchFamily="49" charset="0"/>
                <a:cs typeface="Courier New" pitchFamily="49" charset="0"/>
              </a:rPr>
              <a:t>&gt;</a:t>
            </a:r>
          </a:p>
          <a:p>
            <a:r>
              <a:rPr lang="en-US" dirty="0">
                <a:latin typeface="Courier New" pitchFamily="49" charset="0"/>
                <a:cs typeface="Courier New" pitchFamily="49" charset="0"/>
              </a:rPr>
              <a:t>	&lt;label&gt;&lt;input type="radio" name="ducks" value="Huey" /&gt; Huey&lt;/label&gt;</a:t>
            </a:r>
          </a:p>
          <a:p>
            <a:r>
              <a:rPr lang="en-US" dirty="0">
                <a:latin typeface="Courier New" pitchFamily="49" charset="0"/>
                <a:cs typeface="Courier New" pitchFamily="49" charset="0"/>
              </a:rPr>
              <a:t>	&lt;label&gt;&lt;input type="radio" name="ducks" value="Dewey" /&gt; Dewey&lt;/label&gt;</a:t>
            </a:r>
          </a:p>
          <a:p>
            <a:r>
              <a:rPr lang="en-US" dirty="0">
                <a:latin typeface="Courier New" pitchFamily="49" charset="0"/>
                <a:cs typeface="Courier New" pitchFamily="49" charset="0"/>
              </a:rPr>
              <a:t>	&lt;label&gt;&lt;input type="radio" name="ducks" value="Louie" /&gt; Louie&lt;/label&gt;</a:t>
            </a:r>
          </a:p>
          <a:p>
            <a:r>
              <a:rPr lang="en-US" dirty="0">
                <a:latin typeface="Courier New" pitchFamily="49" charset="0"/>
                <a:cs typeface="Courier New" pitchFamily="49" charset="0"/>
              </a:rPr>
              <a:t>&lt;/</a:t>
            </a:r>
            <a:r>
              <a:rPr lang="en-US" dirty="0" err="1">
                <a:latin typeface="Courier New" pitchFamily="49" charset="0"/>
                <a:cs typeface="Courier New" pitchFamily="49" charset="0"/>
              </a:rPr>
              <a:t>fieldset</a:t>
            </a:r>
            <a:r>
              <a:rPr lang="en-US" dirty="0">
                <a:latin typeface="Courier New" pitchFamily="49" charset="0"/>
                <a:cs typeface="Courier New" pitchFamily="49" charset="0"/>
              </a:rPr>
              <a:t>&gt;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19700838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Tip Calculator </a:t>
            </a:r>
            <a:endParaRPr lang="en-US" sz="32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117</a:t>
            </a:fld>
            <a:endParaRPr lang="en-US"/>
          </a:p>
        </p:txBody>
      </p:sp>
      <p:sp>
        <p:nvSpPr>
          <p:cNvPr id="8" name="TextBox 7"/>
          <p:cNvSpPr txBox="1"/>
          <p:nvPr/>
        </p:nvSpPr>
        <p:spPr>
          <a:xfrm>
            <a:off x="609600" y="4495800"/>
            <a:ext cx="8153400" cy="2308324"/>
          </a:xfrm>
          <a:prstGeom prst="rect">
            <a:avLst/>
          </a:prstGeom>
          <a:solidFill>
            <a:srgbClr val="F4F6A8"/>
          </a:solidFill>
          <a:ln w="19050">
            <a:solidFill>
              <a:schemeClr val="tx1"/>
            </a:solidFill>
          </a:ln>
        </p:spPr>
        <p:txBody>
          <a:bodyPr wrap="square" rtlCol="0">
            <a:spAutoFit/>
          </a:bodyPr>
          <a:lstStyle/>
          <a:p>
            <a:r>
              <a:rPr lang="en-US" dirty="0" err="1">
                <a:latin typeface="Consolas" pitchFamily="49" charset="0"/>
                <a:cs typeface="Consolas" pitchFamily="49" charset="0"/>
              </a:rPr>
              <a:t>window.onload</a:t>
            </a:r>
            <a:r>
              <a:rPr lang="en-US" dirty="0">
                <a:latin typeface="Consolas" pitchFamily="49" charset="0"/>
                <a:cs typeface="Consolas" pitchFamily="49" charset="0"/>
              </a:rPr>
              <a:t> = function() {</a:t>
            </a:r>
          </a:p>
          <a:p>
            <a:r>
              <a:rPr lang="en-US" dirty="0">
                <a:latin typeface="Consolas" pitchFamily="49" charset="0"/>
                <a:cs typeface="Consolas" pitchFamily="49" charset="0"/>
              </a:rPr>
              <a:t>	$("</a:t>
            </a:r>
            <a:r>
              <a:rPr lang="en-US" dirty="0" err="1">
                <a:latin typeface="Consolas" pitchFamily="49" charset="0"/>
                <a:cs typeface="Consolas" pitchFamily="49" charset="0"/>
              </a:rPr>
              <a:t>tenpercent</a:t>
            </a:r>
            <a:r>
              <a:rPr lang="en-US" dirty="0">
                <a:latin typeface="Consolas" pitchFamily="49" charset="0"/>
                <a:cs typeface="Consolas" pitchFamily="49" charset="0"/>
              </a:rPr>
              <a:t>").</a:t>
            </a:r>
            <a:r>
              <a:rPr lang="en-US" dirty="0" err="1">
                <a:latin typeface="Consolas" pitchFamily="49" charset="0"/>
                <a:cs typeface="Consolas" pitchFamily="49" charset="0"/>
              </a:rPr>
              <a:t>onclick</a:t>
            </a:r>
            <a:r>
              <a:rPr lang="en-US" dirty="0">
                <a:latin typeface="Consolas" pitchFamily="49" charset="0"/>
                <a:cs typeface="Consolas" pitchFamily="49" charset="0"/>
              </a:rPr>
              <a:t> = </a:t>
            </a:r>
            <a:r>
              <a:rPr lang="en-US" dirty="0" err="1">
                <a:latin typeface="Consolas" pitchFamily="49" charset="0"/>
                <a:cs typeface="Consolas" pitchFamily="49" charset="0"/>
              </a:rPr>
              <a:t>computeTip</a:t>
            </a:r>
            <a:r>
              <a:rPr lang="en-US" dirty="0">
                <a:latin typeface="Consolas" pitchFamily="49" charset="0"/>
                <a:cs typeface="Consolas" pitchFamily="49" charset="0"/>
              </a:rPr>
              <a:t>;</a:t>
            </a:r>
          </a:p>
          <a:p>
            <a:r>
              <a:rPr lang="en-US" dirty="0">
                <a:latin typeface="Consolas" pitchFamily="49" charset="0"/>
                <a:cs typeface="Consolas" pitchFamily="49" charset="0"/>
              </a:rPr>
              <a:t>	}</a:t>
            </a:r>
          </a:p>
          <a:p>
            <a:r>
              <a:rPr lang="en-US" dirty="0">
                <a:latin typeface="Consolas" pitchFamily="49" charset="0"/>
                <a:cs typeface="Consolas" pitchFamily="49" charset="0"/>
              </a:rPr>
              <a:t>function </a:t>
            </a:r>
            <a:r>
              <a:rPr lang="en-US" dirty="0" err="1">
                <a:latin typeface="Consolas" pitchFamily="49" charset="0"/>
                <a:cs typeface="Consolas" pitchFamily="49" charset="0"/>
              </a:rPr>
              <a:t>computeTip</a:t>
            </a:r>
            <a:r>
              <a:rPr lang="en-US" dirty="0">
                <a:latin typeface="Consolas" pitchFamily="49" charset="0"/>
                <a:cs typeface="Consolas" pitchFamily="49" charset="0"/>
              </a:rPr>
              <a:t>{</a:t>
            </a:r>
          </a:p>
          <a:p>
            <a:r>
              <a:rPr lang="en-US" dirty="0">
                <a:latin typeface="Consolas" pitchFamily="49" charset="0"/>
                <a:cs typeface="Consolas" pitchFamily="49" charset="0"/>
              </a:rPr>
              <a:t>	</a:t>
            </a:r>
            <a:r>
              <a:rPr lang="en-US" dirty="0" err="1">
                <a:latin typeface="Consolas" pitchFamily="49" charset="0"/>
                <a:cs typeface="Consolas" pitchFamily="49" charset="0"/>
              </a:rPr>
              <a:t>var</a:t>
            </a:r>
            <a:r>
              <a:rPr lang="en-US" dirty="0">
                <a:latin typeface="Consolas" pitchFamily="49" charset="0"/>
                <a:cs typeface="Consolas" pitchFamily="49" charset="0"/>
              </a:rPr>
              <a:t> subtotal = </a:t>
            </a:r>
            <a:r>
              <a:rPr lang="en-US" dirty="0" err="1">
                <a:latin typeface="Consolas" pitchFamily="49" charset="0"/>
                <a:cs typeface="Consolas" pitchFamily="49" charset="0"/>
              </a:rPr>
              <a:t>parseFloat</a:t>
            </a:r>
            <a:r>
              <a:rPr lang="en-US" dirty="0">
                <a:latin typeface="Consolas" pitchFamily="49" charset="0"/>
                <a:cs typeface="Consolas" pitchFamily="49" charset="0"/>
              </a:rPr>
              <a:t>($("subtotal").value);</a:t>
            </a:r>
          </a:p>
          <a:p>
            <a:r>
              <a:rPr lang="en-US" dirty="0">
                <a:latin typeface="Consolas" pitchFamily="49" charset="0"/>
                <a:cs typeface="Consolas" pitchFamily="49" charset="0"/>
              </a:rPr>
              <a:t>	</a:t>
            </a: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tipAmount</a:t>
            </a:r>
            <a:r>
              <a:rPr lang="en-US" dirty="0">
                <a:latin typeface="Consolas" pitchFamily="49" charset="0"/>
                <a:cs typeface="Consolas" pitchFamily="49" charset="0"/>
              </a:rPr>
              <a:t> = subtotal*0.1;//Add this code</a:t>
            </a:r>
          </a:p>
          <a:p>
            <a:r>
              <a:rPr lang="en-US" dirty="0">
                <a:latin typeface="Consolas" pitchFamily="49" charset="0"/>
                <a:cs typeface="Consolas" pitchFamily="49" charset="0"/>
              </a:rPr>
              <a:t>	$("total").</a:t>
            </a:r>
            <a:r>
              <a:rPr lang="en-US" dirty="0" err="1">
                <a:latin typeface="Consolas" pitchFamily="49" charset="0"/>
                <a:cs typeface="Consolas" pitchFamily="49" charset="0"/>
              </a:rPr>
              <a:t>innerHTML</a:t>
            </a:r>
            <a:r>
              <a:rPr lang="en-US" dirty="0">
                <a:latin typeface="Consolas" pitchFamily="49" charset="0"/>
                <a:cs typeface="Consolas" pitchFamily="49" charset="0"/>
              </a:rPr>
              <a:t> = "Tip: $" + </a:t>
            </a:r>
            <a:r>
              <a:rPr lang="en-US" dirty="0" err="1">
                <a:latin typeface="Consolas" pitchFamily="49" charset="0"/>
                <a:cs typeface="Consolas" pitchFamily="49" charset="0"/>
              </a:rPr>
              <a:t>tipAmount</a:t>
            </a:r>
            <a:r>
              <a:rPr lang="en-US" dirty="0">
                <a:latin typeface="Consolas" pitchFamily="49" charset="0"/>
                <a:cs typeface="Consolas" pitchFamily="49" charset="0"/>
              </a:rPr>
              <a:t>; </a:t>
            </a:r>
          </a:p>
          <a:p>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9" name="TextBox 8"/>
          <p:cNvSpPr txBox="1"/>
          <p:nvPr/>
        </p:nvSpPr>
        <p:spPr>
          <a:xfrm>
            <a:off x="609600" y="1557278"/>
            <a:ext cx="8153400" cy="2862322"/>
          </a:xfrm>
          <a:prstGeom prst="rect">
            <a:avLst/>
          </a:prstGeom>
          <a:solidFill>
            <a:schemeClr val="accent6">
              <a:lumMod val="60000"/>
              <a:lumOff val="40000"/>
            </a:schemeClr>
          </a:solidFill>
          <a:ln w="19050">
            <a:solidFill>
              <a:schemeClr val="tx1"/>
            </a:solidFill>
          </a:ln>
        </p:spPr>
        <p:txBody>
          <a:bodyPr wrap="square" rtlCol="0">
            <a:spAutoFit/>
          </a:bodyPr>
          <a:lstStyle/>
          <a:p>
            <a:r>
              <a:rPr lang="en-US" dirty="0">
                <a:latin typeface="Consolas" pitchFamily="49" charset="0"/>
                <a:cs typeface="Consolas" pitchFamily="49" charset="0"/>
              </a:rPr>
              <a:t>&lt;h1&gt;Tip Calculator&lt;/h1&gt;</a:t>
            </a:r>
          </a:p>
          <a:p>
            <a:r>
              <a:rPr lang="en-US" dirty="0">
                <a:latin typeface="Consolas" pitchFamily="49" charset="0"/>
                <a:cs typeface="Consolas" pitchFamily="49" charset="0"/>
              </a:rPr>
              <a:t>&lt;div&gt; </a:t>
            </a:r>
          </a:p>
          <a:p>
            <a:r>
              <a:rPr lang="en-US" dirty="0">
                <a:latin typeface="Consolas" pitchFamily="49" charset="0"/>
                <a:cs typeface="Consolas" pitchFamily="49" charset="0"/>
              </a:rPr>
              <a:t>	$&lt;input id="subtotal" type="text" size= "5" /&gt; subtotal &lt;</a:t>
            </a:r>
            <a:r>
              <a:rPr lang="en-US" dirty="0" err="1">
                <a:latin typeface="Consolas" pitchFamily="49" charset="0"/>
                <a:cs typeface="Consolas" pitchFamily="49" charset="0"/>
              </a:rPr>
              <a:t>br</a:t>
            </a:r>
            <a:r>
              <a:rPr lang="en-US" dirty="0">
                <a:latin typeface="Consolas" pitchFamily="49" charset="0"/>
                <a:cs typeface="Consolas" pitchFamily="49" charset="0"/>
              </a:rPr>
              <a:t> /&gt;</a:t>
            </a:r>
          </a:p>
          <a:p>
            <a:r>
              <a:rPr lang="en-US" dirty="0">
                <a:latin typeface="Consolas" pitchFamily="49" charset="0"/>
                <a:cs typeface="Consolas" pitchFamily="49" charset="0"/>
              </a:rPr>
              <a:t>	&lt;button id="</a:t>
            </a:r>
            <a:r>
              <a:rPr lang="en-US" dirty="0" err="1">
                <a:latin typeface="Consolas" pitchFamily="49" charset="0"/>
                <a:cs typeface="Consolas" pitchFamily="49" charset="0"/>
              </a:rPr>
              <a:t>tenpercent</a:t>
            </a:r>
            <a:r>
              <a:rPr lang="en-US" dirty="0">
                <a:latin typeface="Consolas" pitchFamily="49" charset="0"/>
                <a:cs typeface="Consolas" pitchFamily="49" charset="0"/>
              </a:rPr>
              <a:t>"&gt;10%&lt;/button&gt;</a:t>
            </a:r>
          </a:p>
          <a:p>
            <a:r>
              <a:rPr lang="en-US" dirty="0">
                <a:latin typeface="Consolas" pitchFamily="49" charset="0"/>
                <a:cs typeface="Consolas" pitchFamily="49" charset="0"/>
              </a:rPr>
              <a:t>	&lt;button id="</a:t>
            </a:r>
            <a:r>
              <a:rPr lang="en-US" dirty="0" err="1">
                <a:latin typeface="Consolas" pitchFamily="49" charset="0"/>
                <a:cs typeface="Consolas" pitchFamily="49" charset="0"/>
              </a:rPr>
              <a:t>fifteenpercent</a:t>
            </a:r>
            <a:r>
              <a:rPr lang="en-US" dirty="0">
                <a:latin typeface="Consolas" pitchFamily="49" charset="0"/>
                <a:cs typeface="Consolas" pitchFamily="49" charset="0"/>
              </a:rPr>
              <a:t>"&gt; 15%&lt;/button&gt;</a:t>
            </a:r>
          </a:p>
          <a:p>
            <a:r>
              <a:rPr lang="en-US" dirty="0">
                <a:latin typeface="Consolas" pitchFamily="49" charset="0"/>
                <a:cs typeface="Consolas" pitchFamily="49" charset="0"/>
              </a:rPr>
              <a:t>	&lt;button id="</a:t>
            </a:r>
            <a:r>
              <a:rPr lang="en-US" dirty="0" err="1">
                <a:latin typeface="Consolas" pitchFamily="49" charset="0"/>
                <a:cs typeface="Consolas" pitchFamily="49" charset="0"/>
              </a:rPr>
              <a:t>eighteenpercent</a:t>
            </a:r>
            <a:r>
              <a:rPr lang="en-US" dirty="0">
                <a:latin typeface="Consolas" pitchFamily="49" charset="0"/>
                <a:cs typeface="Consolas" pitchFamily="49" charset="0"/>
              </a:rPr>
              <a:t>"&gt; 18%&lt;/button&gt;</a:t>
            </a:r>
          </a:p>
          <a:p>
            <a:r>
              <a:rPr lang="en-US" dirty="0">
                <a:latin typeface="Consolas" pitchFamily="49" charset="0"/>
                <a:cs typeface="Consolas" pitchFamily="49" charset="0"/>
              </a:rPr>
              <a:t>	</a:t>
            </a:r>
          </a:p>
          <a:p>
            <a:r>
              <a:rPr lang="en-US" dirty="0">
                <a:latin typeface="Consolas" pitchFamily="49" charset="0"/>
                <a:cs typeface="Consolas" pitchFamily="49" charset="0"/>
              </a:rPr>
              <a:t>	&lt;span id="total"&gt;&lt;/span&gt; </a:t>
            </a:r>
          </a:p>
          <a:p>
            <a:r>
              <a:rPr lang="en-US" dirty="0">
                <a:latin typeface="Consolas" pitchFamily="49" charset="0"/>
                <a:cs typeface="Consolas" pitchFamily="49" charset="0"/>
              </a:rPr>
              <a:t>&lt;/div&gt;								</a:t>
            </a:r>
            <a:r>
              <a:rPr lang="en-US" i="1" dirty="0">
                <a:solidFill>
                  <a:schemeClr val="tx1">
                    <a:lumMod val="50000"/>
                    <a:lumOff val="50000"/>
                  </a:schemeClr>
                </a:solidFill>
                <a:latin typeface="Consolas" pitchFamily="49" charset="0"/>
                <a:cs typeface="Consolas" pitchFamily="49" charset="0"/>
              </a:rPr>
              <a:t>HTML</a:t>
            </a:r>
          </a:p>
        </p:txBody>
      </p:sp>
    </p:spTree>
    <p:extLst>
      <p:ext uri="{BB962C8B-B14F-4D97-AF65-F5344CB8AC3E}">
        <p14:creationId xmlns:p14="http://schemas.microsoft.com/office/powerpoint/2010/main" val="3037368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6400800" cy="4876800"/>
          </a:xfrm>
        </p:spPr>
        <p:txBody>
          <a:bodyPr>
            <a:normAutofit/>
          </a:bodyPr>
          <a:lstStyle/>
          <a:p>
            <a:r>
              <a:rPr lang="en-US" dirty="0"/>
              <a:t>We already know all about the DOM, but by another name. The tree structure from Chapter 2 (HTML)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data requests</a:t>
            </a:r>
          </a:p>
        </p:txBody>
      </p:sp>
      <p:pic>
        <p:nvPicPr>
          <p:cNvPr id="5" name="Content Placeholder 4" descr="4071506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7618" r="-27618"/>
          <a:stretch>
            <a:fillRect/>
          </a:stretch>
        </p:blipFill>
        <p:spPr>
          <a:xfrm>
            <a:off x="-533400" y="875270"/>
            <a:ext cx="10134600" cy="5982730"/>
          </a:xfrm>
        </p:spPr>
      </p:pic>
      <p:sp>
        <p:nvSpPr>
          <p:cNvPr id="4" name="Content Placeholder 3"/>
          <p:cNvSpPr>
            <a:spLocks noGrp="1"/>
          </p:cNvSpPr>
          <p:nvPr>
            <p:ph sz="quarter" idx="13"/>
          </p:nvPr>
        </p:nvSpPr>
        <p:spPr>
          <a:xfrm>
            <a:off x="304800" y="4953000"/>
            <a:ext cx="6400800" cy="304800"/>
          </a:xfrm>
        </p:spPr>
        <p:txBody>
          <a:bodyPr>
            <a:normAutofit lnSpcReduction="10000"/>
          </a:bodyPr>
          <a:lstStyle/>
          <a:p>
            <a:r>
              <a:rPr lang="en-US" dirty="0"/>
              <a:t>The better AJAX way</a:t>
            </a:r>
          </a:p>
        </p:txBody>
      </p:sp>
    </p:spTree>
    <p:extLst>
      <p:ext uri="{BB962C8B-B14F-4D97-AF65-F5344CB8AC3E}">
        <p14:creationId xmlns:p14="http://schemas.microsoft.com/office/powerpoint/2010/main" val="37514898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sz="2400" dirty="0"/>
              <a:t>A JavaScript </a:t>
            </a:r>
            <a:r>
              <a:rPr lang="en-US" sz="2400" b="1" dirty="0"/>
              <a:t>event</a:t>
            </a:r>
            <a:r>
              <a:rPr lang="en-US" sz="2400" dirty="0"/>
              <a:t> is an action that can be detected by JavaScript.</a:t>
            </a:r>
          </a:p>
          <a:p>
            <a:r>
              <a:rPr lang="en-US" sz="2400" dirty="0"/>
              <a:t>We say then that an event is </a:t>
            </a:r>
            <a:r>
              <a:rPr lang="en-US" sz="2400" i="1" dirty="0"/>
              <a:t>triggered </a:t>
            </a:r>
            <a:r>
              <a:rPr lang="en-US" sz="2400" dirty="0"/>
              <a:t>and then it can be </a:t>
            </a:r>
            <a:r>
              <a:rPr lang="en-US" sz="2400" i="1" dirty="0"/>
              <a:t>caught </a:t>
            </a:r>
            <a:r>
              <a:rPr lang="en-US" sz="2400"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a:xfrm>
            <a:off x="990600" y="1600200"/>
            <a:ext cx="7543800" cy="4525963"/>
          </a:xfrm>
        </p:spPr>
        <p:txBody>
          <a:bodyPr>
            <a:normAutofit/>
          </a:bodyPr>
          <a:lstStyle/>
          <a:p>
            <a:r>
              <a:rPr lang="en-US" sz="2400" dirty="0"/>
              <a:t>In the original JavaScript world, events could be specified right in the HTML markup with </a:t>
            </a:r>
            <a:r>
              <a:rPr lang="en-US" sz="2400" i="1" dirty="0"/>
              <a:t>hooks </a:t>
            </a:r>
            <a:r>
              <a:rPr lang="en-US" sz="2400" dirty="0"/>
              <a:t>to the JavaScript code (and still can).</a:t>
            </a:r>
          </a:p>
          <a:p>
            <a:r>
              <a:rPr lang="en-US" sz="2400" dirty="0"/>
              <a:t>As more powerful frameworks were developed, and website design and best practices were refined, this original mechanism was supplanted by the </a:t>
            </a:r>
            <a:r>
              <a:rPr lang="en-US" sz="2400" b="1" dirty="0"/>
              <a:t>listener </a:t>
            </a:r>
            <a:r>
              <a:rPr lang="en-US" sz="2400"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0" y="990600"/>
            <a:ext cx="8852269" cy="6259380"/>
          </a:xfrm>
        </p:spPr>
      </p:pic>
    </p:spTree>
    <p:extLst>
      <p:ext uri="{BB962C8B-B14F-4D97-AF65-F5344CB8AC3E}">
        <p14:creationId xmlns:p14="http://schemas.microsoft.com/office/powerpoint/2010/main" val="38988298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20675"/>
            <a:ext cx="7772400" cy="1020762"/>
          </a:xfrm>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2057400"/>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r>
              <a:rPr lang="en-US" dirty="0"/>
              <a:t>The problem with this type of programming is that the HTML markup and the corresponding JavaScript logic are woven together. </a:t>
            </a:r>
          </a:p>
          <a:p>
            <a:r>
              <a:rPr lang="en-US" dirty="0"/>
              <a:t>It does not make use of layers; that is, it does not separate content from behavior.</a:t>
            </a:r>
          </a:p>
        </p:txBody>
      </p:sp>
      <p:sp>
        <p:nvSpPr>
          <p:cNvPr id="4" name="Content Placeholder 3"/>
          <p:cNvSpPr>
            <a:spLocks noGrp="1"/>
          </p:cNvSpPr>
          <p:nvPr>
            <p:ph sz="quarter" idx="13"/>
          </p:nvPr>
        </p:nvSpPr>
        <p:spPr>
          <a:xfrm>
            <a:off x="813547" y="1341437"/>
            <a:ext cx="6400800" cy="304800"/>
          </a:xfrm>
        </p:spPr>
        <p:txBody>
          <a:bodyPr>
            <a:normAutofit lnSpcReduction="10000"/>
          </a:bodyPr>
          <a:lstStyle/>
          <a:p>
            <a:endParaRPr lang="en-US" dirty="0"/>
          </a:p>
        </p:txBody>
      </p:sp>
    </p:spTree>
    <p:extLst>
      <p:ext uri="{BB962C8B-B14F-4D97-AF65-F5344CB8AC3E}">
        <p14:creationId xmlns:p14="http://schemas.microsoft.com/office/powerpoint/2010/main" val="591159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14" y="3581400"/>
            <a:ext cx="8788486" cy="28194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59" y="1524000"/>
            <a:ext cx="8679784" cy="18288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762000" y="1600200"/>
            <a:ext cx="7239000" cy="1107996"/>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27" y="3046750"/>
            <a:ext cx="9035167" cy="3201650"/>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37" y="3257728"/>
            <a:ext cx="9100063" cy="2148121"/>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7315200" cy="4154984"/>
          </a:xfrm>
          <a:prstGeom prst="rect">
            <a:avLst/>
          </a:prstGeom>
        </p:spPr>
        <p:txBody>
          <a:bodyPr wrap="square">
            <a:spAutoFit/>
          </a:bodyPr>
          <a:lstStyle/>
          <a:p>
            <a:r>
              <a:rPr lang="en-US" sz="2400" dirty="0"/>
              <a:t>No matter which type of event we encounter, </a:t>
            </a:r>
          </a:p>
          <a:p>
            <a:r>
              <a:rPr lang="en-US" sz="2400" dirty="0"/>
              <a:t>    they are all </a:t>
            </a:r>
            <a:r>
              <a:rPr lang="en-US" sz="2400" b="1" dirty="0"/>
              <a:t>DOM event objects </a:t>
            </a:r>
            <a:r>
              <a:rPr lang="en-US" sz="2400" dirty="0"/>
              <a:t>and </a:t>
            </a:r>
          </a:p>
          <a:p>
            <a:r>
              <a:rPr lang="en-US" sz="2400" dirty="0"/>
              <a:t>    the event handlers associated with them </a:t>
            </a:r>
          </a:p>
          <a:p>
            <a:r>
              <a:rPr lang="en-US" sz="2400" dirty="0"/>
              <a:t>	can access and manipulate them. </a:t>
            </a:r>
          </a:p>
          <a:p>
            <a:endParaRPr lang="en-US" sz="2400" dirty="0"/>
          </a:p>
          <a:p>
            <a:r>
              <a:rPr lang="en-US" sz="2400" dirty="0"/>
              <a:t>Typically we see the events passed to </a:t>
            </a:r>
          </a:p>
          <a:p>
            <a:r>
              <a:rPr lang="en-US" sz="2400" dirty="0"/>
              <a:t>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609600" y="1600200"/>
            <a:ext cx="77724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719" y="2286000"/>
            <a:ext cx="8325319" cy="2514600"/>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4648200"/>
            <a:ext cx="8037513" cy="1447800"/>
          </a:xfrm>
        </p:spPr>
        <p:txBody>
          <a:bodyPr>
            <a:normAutofit/>
          </a:bodyPr>
          <a:lstStyle/>
          <a:p>
            <a:r>
              <a:rPr lang="en-US" dirty="0"/>
              <a:t>What </a:t>
            </a:r>
            <a:r>
              <a:rPr lang="en-US" dirty="0" err="1">
                <a:solidFill>
                  <a:schemeClr val="tx2"/>
                </a:solidFill>
              </a:rPr>
              <a:t>Javascript</a:t>
            </a:r>
            <a:r>
              <a:rPr lang="en-US" dirty="0">
                <a:solidFill>
                  <a:schemeClr val="tx2"/>
                </a:solidFill>
              </a:rPr>
              <a:t> </a:t>
            </a:r>
            <a:r>
              <a:rPr lang="en-US" dirty="0"/>
              <a:t>Can do?</a:t>
            </a:r>
            <a:br>
              <a:rPr lang="en-US" dirty="0"/>
            </a:br>
            <a:r>
              <a:rPr lang="en-US" dirty="0"/>
              <a:t>Examples</a:t>
            </a:r>
          </a:p>
        </p:txBody>
      </p:sp>
    </p:spTree>
    <p:extLst>
      <p:ext uri="{BB962C8B-B14F-4D97-AF65-F5344CB8AC3E}">
        <p14:creationId xmlns:p14="http://schemas.microsoft.com/office/powerpoint/2010/main" val="5145539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7543800" cy="4419600"/>
          </a:xfrm>
        </p:spPr>
        <p:txBody>
          <a:bodyPr>
            <a:normAutofit/>
          </a:bodyPr>
          <a:lstStyle/>
          <a:p>
            <a:r>
              <a:rPr lang="en-US" sz="2800" dirty="0"/>
              <a:t>There are several classes of event, with several types of event within each class specified by the W3C:</a:t>
            </a:r>
          </a:p>
          <a:p>
            <a:pPr marL="342900" indent="-342900">
              <a:buFont typeface="Arial"/>
              <a:buChar char="•"/>
            </a:pPr>
            <a:r>
              <a:rPr lang="en-US" sz="2800" dirty="0"/>
              <a:t>mouse events</a:t>
            </a:r>
          </a:p>
          <a:p>
            <a:pPr marL="342900" indent="-342900">
              <a:buFont typeface="Arial"/>
              <a:buChar char="•"/>
            </a:pPr>
            <a:r>
              <a:rPr lang="en-US" sz="2800" dirty="0"/>
              <a:t>keyboard events</a:t>
            </a:r>
          </a:p>
          <a:p>
            <a:pPr marL="342900" indent="-342900">
              <a:buFont typeface="Arial"/>
              <a:buChar char="•"/>
            </a:pPr>
            <a:r>
              <a:rPr lang="en-US" sz="2800" dirty="0"/>
              <a:t>form events</a:t>
            </a:r>
          </a:p>
          <a:p>
            <a:pPr marL="342900" indent="-342900">
              <a:buFont typeface="Arial"/>
              <a:buChar char="•"/>
            </a:pPr>
            <a:r>
              <a:rPr lang="en-US" sz="28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3460340"/>
              </p:ext>
            </p:extLst>
          </p:nvPr>
        </p:nvGraphicFramePr>
        <p:xfrm>
          <a:off x="533400" y="1447800"/>
          <a:ext cx="7696200" cy="4876798"/>
        </p:xfrm>
        <a:graphic>
          <a:graphicData uri="http://schemas.openxmlformats.org/drawingml/2006/table">
            <a:tbl>
              <a:tblPr firstRow="1" firstCol="1">
                <a:tableStyleId>{5C22544A-7EE6-4342-B048-85BDC9FD1C3A}</a:tableStyleId>
              </a:tblPr>
              <a:tblGrid>
                <a:gridCol w="1981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651850">
                <a:tc>
                  <a:txBody>
                    <a:bodyPr/>
                    <a:lstStyle/>
                    <a:p>
                      <a:pPr>
                        <a:lnSpc>
                          <a:spcPct val="100000"/>
                        </a:lnSpc>
                        <a:spcBef>
                          <a:spcPts val="0"/>
                        </a:spcBef>
                        <a:spcAft>
                          <a:spcPts val="0"/>
                        </a:spcAft>
                      </a:pPr>
                      <a:r>
                        <a:rPr lang="en-CA" sz="2400" dirty="0"/>
                        <a:t>Event</a:t>
                      </a:r>
                      <a:endParaRPr lang="en-CA" sz="2400" dirty="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Description</a:t>
                      </a:r>
                      <a:endParaRPr lang="en-CA" sz="24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onclick</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a:t>The mouse was clicked on an element</a:t>
                      </a:r>
                      <a:endParaRPr lang="en-CA" sz="20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ondblclick</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a:t>The mouse was double clicked on an element</a:t>
                      </a:r>
                      <a:endParaRPr lang="en-CA" sz="20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onmousedown</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a:t>The mouse was pressed down over an element </a:t>
                      </a:r>
                      <a:endParaRPr lang="en-CA" sz="20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onmouseup</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a:t>The mouse was released over an element</a:t>
                      </a:r>
                      <a:endParaRPr lang="en-CA" sz="20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onmouseover</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a:t>The mouse was moved (not clicked) over an element</a:t>
                      </a:r>
                      <a:endParaRPr lang="en-CA" sz="20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onmouseout</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dirty="0"/>
                        <a:t>The mouse was moved off of an element</a:t>
                      </a:r>
                      <a:endParaRPr lang="en-CA" sz="20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603564">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dirty="0" err="1"/>
                        <a:t>onmousemove</a:t>
                      </a:r>
                      <a:endParaRPr lang="en-CA" sz="2000" dirty="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dirty="0"/>
                        <a:t>The mouse was moved while over an element</a:t>
                      </a:r>
                      <a:endParaRPr lang="en-CA" sz="20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18687271"/>
              </p:ext>
            </p:extLst>
          </p:nvPr>
        </p:nvGraphicFramePr>
        <p:xfrm>
          <a:off x="914400" y="1676400"/>
          <a:ext cx="7772400" cy="3810000"/>
        </p:xfrm>
        <a:graphic>
          <a:graphicData uri="http://schemas.openxmlformats.org/drawingml/2006/table">
            <a:tbl>
              <a:tblPr firstRow="1" firstCol="1">
                <a:tableStyleId>{5C22544A-7EE6-4342-B048-85BDC9FD1C3A}</a:tableStyleId>
              </a:tblPr>
              <a:tblGrid>
                <a:gridCol w="1686611">
                  <a:extLst>
                    <a:ext uri="{9D8B030D-6E8A-4147-A177-3AD203B41FA5}">
                      <a16:colId xmlns:a16="http://schemas.microsoft.com/office/drawing/2014/main" val="20000"/>
                    </a:ext>
                  </a:extLst>
                </a:gridCol>
                <a:gridCol w="6085789">
                  <a:extLst>
                    <a:ext uri="{9D8B030D-6E8A-4147-A177-3AD203B41FA5}">
                      <a16:colId xmlns:a16="http://schemas.microsoft.com/office/drawing/2014/main" val="20001"/>
                    </a:ext>
                  </a:extLst>
                </a:gridCol>
              </a:tblGrid>
              <a:tr h="952500">
                <a:tc>
                  <a:txBody>
                    <a:bodyPr/>
                    <a:lstStyle/>
                    <a:p>
                      <a:pPr>
                        <a:lnSpc>
                          <a:spcPct val="100000"/>
                        </a:lnSpc>
                        <a:spcBef>
                          <a:spcPts val="0"/>
                        </a:spcBef>
                        <a:spcAft>
                          <a:spcPts val="0"/>
                        </a:spcAft>
                      </a:pPr>
                      <a:r>
                        <a:rPr lang="en-CA" sz="3200" dirty="0"/>
                        <a:t>Event</a:t>
                      </a:r>
                      <a:endParaRPr lang="en-CA" sz="3200" dirty="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2400"/>
                        <a:t>Description</a:t>
                      </a:r>
                      <a:endParaRPr lang="en-CA" sz="2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525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dirty="0" err="1"/>
                        <a:t>onkeydown</a:t>
                      </a:r>
                      <a:endParaRPr lang="en-CA" sz="2000" dirty="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dirty="0"/>
                        <a:t>The user is pressing a key (this happens first)</a:t>
                      </a:r>
                      <a:endParaRPr lang="en-CA" sz="20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9525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onkeypress</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dirty="0"/>
                        <a:t>The user presses a key (this happens after </a:t>
                      </a:r>
                      <a:r>
                        <a:rPr lang="en-CA" sz="2000" dirty="0" err="1"/>
                        <a:t>onkeydown</a:t>
                      </a:r>
                      <a:r>
                        <a:rPr lang="en-CA" sz="2000" dirty="0"/>
                        <a:t>)</a:t>
                      </a:r>
                      <a:endParaRPr lang="en-CA" sz="20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9525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000"/>
                        <a:t>onkeyup</a:t>
                      </a:r>
                      <a:endParaRPr lang="en-CA" sz="20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000" dirty="0"/>
                        <a:t>The user releases a key that was down (this happens last)</a:t>
                      </a:r>
                      <a:endParaRPr lang="en-CA" sz="20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29000"/>
            <a:ext cx="8991601" cy="2438400"/>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19673498"/>
              </p:ext>
            </p:extLst>
          </p:nvPr>
        </p:nvGraphicFramePr>
        <p:xfrm>
          <a:off x="304800" y="1219199"/>
          <a:ext cx="8305800" cy="5363969"/>
        </p:xfrm>
        <a:graphic>
          <a:graphicData uri="http://schemas.openxmlformats.org/drawingml/2006/table">
            <a:tbl>
              <a:tblPr firstRow="1" firstCol="1">
                <a:tableStyleId>{5C22544A-7EE6-4342-B048-85BDC9FD1C3A}</a:tableStyleId>
              </a:tblPr>
              <a:tblGrid>
                <a:gridCol w="1802358">
                  <a:extLst>
                    <a:ext uri="{9D8B030D-6E8A-4147-A177-3AD203B41FA5}">
                      <a16:colId xmlns:a16="http://schemas.microsoft.com/office/drawing/2014/main" val="20000"/>
                    </a:ext>
                  </a:extLst>
                </a:gridCol>
                <a:gridCol w="6503442">
                  <a:extLst>
                    <a:ext uri="{9D8B030D-6E8A-4147-A177-3AD203B41FA5}">
                      <a16:colId xmlns:a16="http://schemas.microsoft.com/office/drawing/2014/main" val="20001"/>
                    </a:ext>
                  </a:extLst>
                </a:gridCol>
              </a:tblGrid>
              <a:tr h="294810">
                <a:tc>
                  <a:txBody>
                    <a:bodyPr/>
                    <a:lstStyle/>
                    <a:p>
                      <a:pPr>
                        <a:lnSpc>
                          <a:spcPct val="100000"/>
                        </a:lnSpc>
                        <a:spcBef>
                          <a:spcPts val="0"/>
                        </a:spcBef>
                        <a:spcAft>
                          <a:spcPts val="0"/>
                        </a:spcAft>
                      </a:pPr>
                      <a:r>
                        <a:rPr lang="en-CA" sz="3600" dirty="0"/>
                        <a:t>Event</a:t>
                      </a:r>
                      <a:endParaRPr lang="en-CA" sz="3600" dirty="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Description</a:t>
                      </a:r>
                      <a:endParaRPr lang="en-CA" sz="24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87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dirty="0" err="1"/>
                        <a:t>onblur</a:t>
                      </a:r>
                      <a:endParaRPr lang="en-CA" sz="2400" dirty="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A form element has lost focus (that is, control has moved to a different element, perhaps due to a click or Tab key press.</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487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dirty="0" err="1"/>
                        <a:t>onchange</a:t>
                      </a:r>
                      <a:endParaRPr lang="en-CA" sz="2400" dirty="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Some </a:t>
                      </a:r>
                      <a:r>
                        <a:rPr lang="en-CA" sz="2000" dirty="0"/>
                        <a:t>&lt;input&gt;</a:t>
                      </a:r>
                      <a:r>
                        <a:rPr lang="en-CA" sz="1800" dirty="0"/>
                        <a:t>, </a:t>
                      </a:r>
                      <a:r>
                        <a:rPr lang="en-CA" sz="2000" dirty="0"/>
                        <a:t>&lt;</a:t>
                      </a:r>
                      <a:r>
                        <a:rPr lang="en-CA" sz="2000" dirty="0" err="1"/>
                        <a:t>textarea</a:t>
                      </a:r>
                      <a:r>
                        <a:rPr lang="en-CA" sz="2000" dirty="0"/>
                        <a:t>&gt;</a:t>
                      </a:r>
                      <a:r>
                        <a:rPr lang="en-CA" sz="1800" dirty="0"/>
                        <a:t> or </a:t>
                      </a:r>
                      <a:r>
                        <a:rPr lang="en-CA" sz="2000" dirty="0"/>
                        <a:t>&lt;select&gt;</a:t>
                      </a:r>
                      <a:r>
                        <a:rPr lang="en-CA" sz="1800" dirty="0"/>
                        <a:t> field had their value change. This could mean the user typed something, or selected a new choice.</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848700">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onfocus</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Complementing the </a:t>
                      </a:r>
                      <a:r>
                        <a:rPr lang="en-CA" sz="2000" dirty="0" err="1"/>
                        <a:t>onblur</a:t>
                      </a:r>
                      <a:r>
                        <a:rPr lang="en-CA" sz="1800" dirty="0"/>
                        <a:t> event, this is triggered when  an element gets focus (the user clicks in the field or tabs to it) </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67090">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onreset</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HTML forms have the ability to be reset. This event is triggered when that happens.</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67090">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onselect</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When the users selects some text. This is often used to try and prevent copy/paste.</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1130309">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onsubmit</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1800" dirty="0"/>
                        <a:t>When the form is submitted this event is triggered. We can do some pre-validation when the user submits the form in JavaScript before sending the data on to the server.</a:t>
                      </a:r>
                      <a:endParaRPr lang="en-CA" sz="18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a:xfrm>
            <a:off x="304800" y="632619"/>
            <a:ext cx="8610600" cy="6430036"/>
          </a:xfrm>
        </p:spPr>
      </p:pic>
    </p:spTree>
    <p:extLst>
      <p:ext uri="{BB962C8B-B14F-4D97-AF65-F5344CB8AC3E}">
        <p14:creationId xmlns:p14="http://schemas.microsoft.com/office/powerpoint/2010/main" val="38150080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a:xfrm>
            <a:off x="914400" y="1646237"/>
            <a:ext cx="7162800" cy="4525963"/>
          </a:xfrm>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a:t>
            </a:r>
          </a:p>
          <a:p>
            <a:r>
              <a:rPr lang="en-US" dirty="0"/>
              <a:t>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83987281"/>
              </p:ext>
            </p:extLst>
          </p:nvPr>
        </p:nvGraphicFramePr>
        <p:xfrm>
          <a:off x="685800" y="1676400"/>
          <a:ext cx="7772400" cy="4419597"/>
        </p:xfrm>
        <a:graphic>
          <a:graphicData uri="http://schemas.openxmlformats.org/drawingml/2006/table">
            <a:tbl>
              <a:tblPr firstRow="1" firstCol="1">
                <a:tableStyleId>{5C22544A-7EE6-4342-B048-85BDC9FD1C3A}</a:tableStyleId>
              </a:tblPr>
              <a:tblGrid>
                <a:gridCol w="1686611">
                  <a:extLst>
                    <a:ext uri="{9D8B030D-6E8A-4147-A177-3AD203B41FA5}">
                      <a16:colId xmlns:a16="http://schemas.microsoft.com/office/drawing/2014/main" val="20000"/>
                    </a:ext>
                  </a:extLst>
                </a:gridCol>
                <a:gridCol w="6085789">
                  <a:extLst>
                    <a:ext uri="{9D8B030D-6E8A-4147-A177-3AD203B41FA5}">
                      <a16:colId xmlns:a16="http://schemas.microsoft.com/office/drawing/2014/main" val="20001"/>
                    </a:ext>
                  </a:extLst>
                </a:gridCol>
              </a:tblGrid>
              <a:tr h="675909">
                <a:tc>
                  <a:txBody>
                    <a:bodyPr/>
                    <a:lstStyle/>
                    <a:p>
                      <a:pPr>
                        <a:lnSpc>
                          <a:spcPct val="100000"/>
                        </a:lnSpc>
                        <a:spcBef>
                          <a:spcPts val="0"/>
                        </a:spcBef>
                        <a:spcAft>
                          <a:spcPts val="0"/>
                        </a:spcAft>
                      </a:pPr>
                      <a:r>
                        <a:rPr lang="en-CA" sz="3600" dirty="0"/>
                        <a:t>Event</a:t>
                      </a:r>
                      <a:endParaRPr lang="en-CA" sz="3600" dirty="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3600" dirty="0"/>
                        <a:t>Description</a:t>
                      </a:r>
                      <a:endParaRPr lang="en-CA" sz="36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dirty="0" err="1"/>
                        <a:t>onabort</a:t>
                      </a:r>
                      <a:endParaRPr lang="en-CA" sz="2400" dirty="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a:t>An object was stopped from loading</a:t>
                      </a:r>
                      <a:endParaRPr lang="en-CA" sz="2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onerror</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An object or image did not properly load</a:t>
                      </a:r>
                      <a:endParaRPr lang="en-CA" sz="2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onload</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When a document or object has been loaded </a:t>
                      </a:r>
                      <a:endParaRPr lang="en-CA" sz="2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onresize</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The document view was resized</a:t>
                      </a:r>
                      <a:endParaRPr lang="en-CA" sz="2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onscroll</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The document view was scrolled</a:t>
                      </a:r>
                      <a:endParaRPr lang="en-CA" sz="2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623948">
                <a:tc>
                  <a:txBody>
                    <a:bodyPr/>
                    <a:lstStyle/>
                    <a:p>
                      <a:pPr>
                        <a:lnSpc>
                          <a:spcPct val="100000"/>
                        </a:lnSpc>
                        <a:spcBef>
                          <a:spcPts val="0"/>
                        </a:spcBef>
                        <a:spcAft>
                          <a:spcPts val="0"/>
                        </a:spcAft>
                        <a:tabLst>
                          <a:tab pos="342900" algn="l"/>
                          <a:tab pos="685800" algn="l"/>
                          <a:tab pos="1028700" algn="l"/>
                          <a:tab pos="1371600" algn="l"/>
                          <a:tab pos="1714500" algn="l"/>
                        </a:tabLst>
                      </a:pPr>
                      <a:r>
                        <a:rPr lang="en-CA" sz="2400"/>
                        <a:t>onunload</a:t>
                      </a:r>
                      <a:endParaRPr lang="en-CA" sz="2400">
                        <a:latin typeface="Consolas"/>
                        <a:ea typeface="Calibri"/>
                        <a:cs typeface="Times New Roman"/>
                      </a:endParaRPr>
                    </a:p>
                  </a:txBody>
                  <a:tcPr marL="68580" marR="68580" marT="0" marB="0"/>
                </a:tc>
                <a:tc>
                  <a:txBody>
                    <a:bodyPr/>
                    <a:lstStyle/>
                    <a:p>
                      <a:pPr>
                        <a:lnSpc>
                          <a:spcPct val="100000"/>
                        </a:lnSpc>
                        <a:spcBef>
                          <a:spcPts val="0"/>
                        </a:spcBef>
                        <a:spcAft>
                          <a:spcPts val="0"/>
                        </a:spcAft>
                      </a:pPr>
                      <a:r>
                        <a:rPr lang="en-CA" sz="2400" dirty="0"/>
                        <a:t>The document has unloaded</a:t>
                      </a:r>
                      <a:endParaRPr lang="en-CA" sz="2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a:xfrm>
            <a:off x="685800" y="1646237"/>
            <a:ext cx="7848600" cy="4525963"/>
          </a:xfrm>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JavaScript can do?</a:t>
            </a:r>
          </a:p>
        </p:txBody>
      </p:sp>
      <p:sp>
        <p:nvSpPr>
          <p:cNvPr id="3" name="Content Placeholder 2"/>
          <p:cNvSpPr>
            <a:spLocks noGrp="1"/>
          </p:cNvSpPr>
          <p:nvPr>
            <p:ph idx="1"/>
          </p:nvPr>
        </p:nvSpPr>
        <p:spPr>
          <a:xfrm>
            <a:off x="914400" y="1646237"/>
            <a:ext cx="7543800" cy="4525963"/>
          </a:xfrm>
        </p:spPr>
        <p:txBody>
          <a:bodyPr>
            <a:normAutofit/>
          </a:bodyPr>
          <a:lstStyle/>
          <a:p>
            <a:r>
              <a:rPr lang="en-US" sz="2400" dirty="0"/>
              <a:t>There are three main things we can do via JavaScript:</a:t>
            </a:r>
          </a:p>
          <a:p>
            <a:pPr marL="342900" indent="-342900">
              <a:buFontTx/>
              <a:buChar char="-"/>
            </a:pPr>
            <a:r>
              <a:rPr lang="en-US" sz="2400" dirty="0"/>
              <a:t>Change the contents of the page (change content of an element, add/remove elements from the page)</a:t>
            </a:r>
          </a:p>
          <a:p>
            <a:pPr marL="342900" indent="-342900">
              <a:buFontTx/>
              <a:buChar char="-"/>
            </a:pPr>
            <a:r>
              <a:rPr lang="en-US" sz="2400" dirty="0"/>
              <a:t>Change the appearance of the page (change style of elements)</a:t>
            </a:r>
          </a:p>
          <a:p>
            <a:pPr marL="342900" indent="-342900">
              <a:buFontTx/>
              <a:buChar char="-"/>
            </a:pPr>
            <a:r>
              <a:rPr lang="en-US" sz="2400" dirty="0"/>
              <a:t>react to user events (mouse clicks, key presses, form submission etc.)</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9525647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152400" y="122238"/>
            <a:ext cx="8763000" cy="6198526"/>
          </a:xfrm>
        </p:spPr>
      </p:pic>
    </p:spTree>
    <p:extLst>
      <p:ext uri="{BB962C8B-B14F-4D97-AF65-F5344CB8AC3E}">
        <p14:creationId xmlns:p14="http://schemas.microsoft.com/office/powerpoint/2010/main" val="36938726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304800" y="122238"/>
            <a:ext cx="8278430" cy="6377782"/>
          </a:xfrm>
        </p:spPr>
      </p:pic>
    </p:spTree>
    <p:extLst>
      <p:ext uri="{BB962C8B-B14F-4D97-AF65-F5344CB8AC3E}">
        <p14:creationId xmlns:p14="http://schemas.microsoft.com/office/powerpoint/2010/main" val="13217280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More to come in Chapter 12</a:t>
            </a:r>
          </a:p>
        </p:txBody>
      </p:sp>
      <p:sp>
        <p:nvSpPr>
          <p:cNvPr id="3" name="Content Placeholder 2"/>
          <p:cNvSpPr>
            <a:spLocks noGrp="1"/>
          </p:cNvSpPr>
          <p:nvPr>
            <p:ph idx="1"/>
          </p:nvPr>
        </p:nvSpPr>
        <p:spPr/>
        <p:txBody>
          <a:bodyPr/>
          <a:lstStyle/>
          <a:p>
            <a:r>
              <a:rPr lang="en-US" dirty="0"/>
              <a:t>Form validation uses regular expressions, covered in Chapter 12</a:t>
            </a:r>
          </a:p>
        </p:txBody>
      </p:sp>
    </p:spTree>
    <p:extLst>
      <p:ext uri="{BB962C8B-B14F-4D97-AF65-F5344CB8AC3E}">
        <p14:creationId xmlns:p14="http://schemas.microsoft.com/office/powerpoint/2010/main" val="29333391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1</a:t>
            </a:r>
          </a:p>
        </p:txBody>
      </p:sp>
      <p:sp>
        <p:nvSpPr>
          <p:cNvPr id="3" name="Content Placeholder 2"/>
          <p:cNvSpPr>
            <a:spLocks noGrp="1"/>
          </p:cNvSpPr>
          <p:nvPr>
            <p:ph idx="1"/>
          </p:nvPr>
        </p:nvSpPr>
        <p:spPr>
          <a:xfrm>
            <a:off x="533400" y="1219201"/>
            <a:ext cx="8001000" cy="5257800"/>
          </a:xfrm>
        </p:spPr>
        <p:txBody>
          <a:bodyPr>
            <a:normAutofit/>
          </a:bodyPr>
          <a:lstStyle/>
          <a:p>
            <a:pPr>
              <a:spcBef>
                <a:spcPts val="0"/>
              </a:spcBef>
              <a:spcAft>
                <a:spcPts val="0"/>
              </a:spcAft>
            </a:pPr>
            <a:r>
              <a:rPr lang="en-US" sz="2400" dirty="0"/>
              <a:t>&lt;!DOCTYPE html&gt;</a:t>
            </a:r>
          </a:p>
          <a:p>
            <a:pPr>
              <a:spcBef>
                <a:spcPts val="0"/>
              </a:spcBef>
              <a:spcAft>
                <a:spcPts val="0"/>
              </a:spcAft>
            </a:pPr>
            <a:r>
              <a:rPr lang="en-US" sz="2400" dirty="0"/>
              <a:t>&lt;html&gt;</a:t>
            </a:r>
          </a:p>
          <a:p>
            <a:pPr>
              <a:spcBef>
                <a:spcPts val="0"/>
              </a:spcBef>
              <a:spcAft>
                <a:spcPts val="0"/>
              </a:spcAft>
            </a:pPr>
            <a:r>
              <a:rPr lang="en-US" sz="2400" dirty="0"/>
              <a:t>&lt;body&gt;</a:t>
            </a:r>
          </a:p>
          <a:p>
            <a:pPr>
              <a:spcBef>
                <a:spcPts val="0"/>
              </a:spcBef>
              <a:spcAft>
                <a:spcPts val="0"/>
              </a:spcAft>
            </a:pPr>
            <a:r>
              <a:rPr lang="en-US" sz="2400" dirty="0"/>
              <a:t>&lt;h1&gt;What Can JavaScript Do?&lt;/h1&gt;</a:t>
            </a:r>
          </a:p>
          <a:p>
            <a:pPr>
              <a:spcBef>
                <a:spcPts val="0"/>
              </a:spcBef>
              <a:spcAft>
                <a:spcPts val="0"/>
              </a:spcAft>
            </a:pPr>
            <a:r>
              <a:rPr lang="en-US" sz="2400" dirty="0"/>
              <a:t>&lt;p id="demo"&gt;JavaScript can change HTML content.&lt;/p&gt;</a:t>
            </a:r>
          </a:p>
          <a:p>
            <a:pPr>
              <a:spcBef>
                <a:spcPts val="0"/>
              </a:spcBef>
              <a:spcAft>
                <a:spcPts val="0"/>
              </a:spcAft>
            </a:pPr>
            <a:r>
              <a:rPr lang="en-US" sz="2400" dirty="0"/>
              <a:t>&lt;button type="button"</a:t>
            </a:r>
          </a:p>
          <a:p>
            <a:pPr>
              <a:spcBef>
                <a:spcPts val="0"/>
              </a:spcBef>
              <a:spcAft>
                <a:spcPts val="0"/>
              </a:spcAft>
            </a:pPr>
            <a:r>
              <a:rPr lang="en-US" sz="2400" dirty="0"/>
              <a:t>             </a:t>
            </a:r>
            <a:r>
              <a:rPr lang="en-US" sz="2400" dirty="0" err="1"/>
              <a:t>onclick</a:t>
            </a:r>
            <a:r>
              <a:rPr lang="en-US" sz="2400" dirty="0"/>
              <a:t>="</a:t>
            </a:r>
            <a:r>
              <a:rPr lang="en-US" sz="2400" dirty="0" err="1"/>
              <a:t>document.getElementById</a:t>
            </a:r>
            <a:r>
              <a:rPr lang="en-US" sz="2400" dirty="0"/>
              <a:t>('demo').</a:t>
            </a:r>
            <a:r>
              <a:rPr lang="en-US" sz="2400" dirty="0" err="1"/>
              <a:t>innerHTML</a:t>
            </a:r>
            <a:r>
              <a:rPr lang="en-US" sz="2400" dirty="0"/>
              <a:t> </a:t>
            </a:r>
          </a:p>
          <a:p>
            <a:pPr>
              <a:spcBef>
                <a:spcPts val="0"/>
              </a:spcBef>
              <a:spcAft>
                <a:spcPts val="0"/>
              </a:spcAft>
            </a:pPr>
            <a:r>
              <a:rPr lang="en-US" sz="2400" dirty="0"/>
              <a:t>               = 'Hello JavaScript!'"&gt;</a:t>
            </a:r>
          </a:p>
          <a:p>
            <a:pPr>
              <a:spcBef>
                <a:spcPts val="0"/>
              </a:spcBef>
              <a:spcAft>
                <a:spcPts val="0"/>
              </a:spcAft>
            </a:pPr>
            <a:r>
              <a:rPr lang="en-US" sz="2400" dirty="0"/>
              <a:t>Click Me!&lt;/button&gt;</a:t>
            </a:r>
          </a:p>
          <a:p>
            <a:pPr>
              <a:spcBef>
                <a:spcPts val="0"/>
              </a:spcBef>
              <a:spcAft>
                <a:spcPts val="0"/>
              </a:spcAft>
            </a:pPr>
            <a:r>
              <a:rPr lang="en-US" sz="2400" dirty="0"/>
              <a:t>&lt;/body&gt;</a:t>
            </a:r>
          </a:p>
          <a:p>
            <a:pPr>
              <a:spcBef>
                <a:spcPts val="0"/>
              </a:spcBef>
              <a:spcAft>
                <a:spcPts val="0"/>
              </a:spcAft>
            </a:pPr>
            <a:r>
              <a:rPr lang="en-US" sz="2400" dirty="0"/>
              <a:t>&lt;/html&gt;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spTree>
    <p:extLst>
      <p:ext uri="{BB962C8B-B14F-4D97-AF65-F5344CB8AC3E}">
        <p14:creationId xmlns:p14="http://schemas.microsoft.com/office/powerpoint/2010/main" val="248793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1</a:t>
            </a:r>
          </a:p>
        </p:txBody>
      </p:sp>
      <p:sp>
        <p:nvSpPr>
          <p:cNvPr id="3" name="Content Placeholder 2"/>
          <p:cNvSpPr>
            <a:spLocks noGrp="1"/>
          </p:cNvSpPr>
          <p:nvPr>
            <p:ph idx="1"/>
          </p:nvPr>
        </p:nvSpPr>
        <p:spPr>
          <a:xfrm>
            <a:off x="533400" y="1219201"/>
            <a:ext cx="8001000" cy="5257800"/>
          </a:xfrm>
        </p:spPr>
        <p:txBody>
          <a:bodyPr>
            <a:normAutofit/>
          </a:bodyPr>
          <a:lstStyle/>
          <a:p>
            <a:pPr>
              <a:spcBef>
                <a:spcPts val="0"/>
              </a:spcBef>
              <a:spcAft>
                <a:spcPts val="0"/>
              </a:spcAft>
            </a:pPr>
            <a:endParaRPr lang="en-US" sz="2400" dirty="0"/>
          </a:p>
          <a:p>
            <a:pPr>
              <a:spcBef>
                <a:spcPts val="0"/>
              </a:spcBef>
              <a:spcAft>
                <a:spcPts val="0"/>
              </a:spcAft>
            </a:pPr>
            <a:r>
              <a:rPr lang="en-US" sz="2400" dirty="0"/>
              <a:t>&lt;!DOCTYPE html&gt;</a:t>
            </a:r>
          </a:p>
          <a:p>
            <a:pPr>
              <a:spcBef>
                <a:spcPts val="0"/>
              </a:spcBef>
              <a:spcAft>
                <a:spcPts val="0"/>
              </a:spcAft>
            </a:pPr>
            <a:r>
              <a:rPr lang="en-US" sz="2400" dirty="0"/>
              <a:t>&lt;html&gt;</a:t>
            </a:r>
          </a:p>
          <a:p>
            <a:pPr>
              <a:spcBef>
                <a:spcPts val="0"/>
              </a:spcBef>
              <a:spcAft>
                <a:spcPts val="0"/>
              </a:spcAft>
            </a:pPr>
            <a:r>
              <a:rPr lang="en-US" sz="2400" dirty="0"/>
              <a:t>&lt;body&gt;</a:t>
            </a:r>
          </a:p>
          <a:p>
            <a:pPr>
              <a:spcBef>
                <a:spcPts val="0"/>
              </a:spcBef>
              <a:spcAft>
                <a:spcPts val="0"/>
              </a:spcAft>
            </a:pPr>
            <a:r>
              <a:rPr lang="en-US" sz="2400" dirty="0"/>
              <a:t>&lt;h1&gt;What Can JavaScript Do?&lt;/h1&gt;</a:t>
            </a:r>
          </a:p>
          <a:p>
            <a:pPr>
              <a:spcBef>
                <a:spcPts val="0"/>
              </a:spcBef>
              <a:spcAft>
                <a:spcPts val="0"/>
              </a:spcAft>
            </a:pPr>
            <a:r>
              <a:rPr lang="en-US" sz="2400" dirty="0"/>
              <a:t>&lt;p id="demo"&gt;JavaScript can change HTML content.&lt;/p&gt;</a:t>
            </a:r>
          </a:p>
          <a:p>
            <a:pPr>
              <a:spcBef>
                <a:spcPts val="0"/>
              </a:spcBef>
              <a:spcAft>
                <a:spcPts val="0"/>
              </a:spcAft>
            </a:pPr>
            <a:r>
              <a:rPr lang="en-US" sz="2400" dirty="0"/>
              <a:t>&lt;button type="button"</a:t>
            </a:r>
          </a:p>
          <a:p>
            <a:pPr>
              <a:spcBef>
                <a:spcPts val="0"/>
              </a:spcBef>
              <a:spcAft>
                <a:spcPts val="0"/>
              </a:spcAft>
            </a:pPr>
            <a:r>
              <a:rPr lang="en-US" sz="2400" dirty="0"/>
              <a:t>             </a:t>
            </a:r>
            <a:r>
              <a:rPr lang="en-US" sz="2400" dirty="0" err="1"/>
              <a:t>onclick</a:t>
            </a:r>
            <a:r>
              <a:rPr lang="en-US" sz="2400" dirty="0"/>
              <a:t>="</a:t>
            </a:r>
            <a:r>
              <a:rPr lang="en-US" sz="2400" dirty="0" err="1"/>
              <a:t>document.getElementById</a:t>
            </a:r>
            <a:r>
              <a:rPr lang="en-US" sz="2400" dirty="0"/>
              <a:t>('demo').</a:t>
            </a:r>
            <a:r>
              <a:rPr lang="en-US" sz="2400" dirty="0" err="1"/>
              <a:t>innerHTML</a:t>
            </a:r>
            <a:r>
              <a:rPr lang="en-US" sz="2400" dirty="0"/>
              <a:t> </a:t>
            </a:r>
          </a:p>
          <a:p>
            <a:pPr>
              <a:spcBef>
                <a:spcPts val="0"/>
              </a:spcBef>
              <a:spcAft>
                <a:spcPts val="0"/>
              </a:spcAft>
            </a:pPr>
            <a:r>
              <a:rPr lang="en-US" sz="2400" dirty="0"/>
              <a:t>               = 'Hello JavaScript!'"&gt;</a:t>
            </a:r>
          </a:p>
          <a:p>
            <a:pPr>
              <a:spcBef>
                <a:spcPts val="0"/>
              </a:spcBef>
              <a:spcAft>
                <a:spcPts val="0"/>
              </a:spcAft>
            </a:pPr>
            <a:r>
              <a:rPr lang="en-US" sz="2400" dirty="0"/>
              <a:t>Click Me!&lt;/button&gt;</a:t>
            </a:r>
          </a:p>
          <a:p>
            <a:pPr>
              <a:spcBef>
                <a:spcPts val="0"/>
              </a:spcBef>
              <a:spcAft>
                <a:spcPts val="0"/>
              </a:spcAft>
            </a:pPr>
            <a:r>
              <a:rPr lang="en-US" sz="2400" dirty="0"/>
              <a:t>&lt;/body&gt;</a:t>
            </a:r>
          </a:p>
          <a:p>
            <a:pPr>
              <a:spcBef>
                <a:spcPts val="0"/>
              </a:spcBef>
              <a:spcAft>
                <a:spcPts val="0"/>
              </a:spcAft>
            </a:pPr>
            <a:r>
              <a:rPr lang="en-US" sz="2400" dirty="0"/>
              <a:t>&lt;/html&gt;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5" name="Picture 4"/>
          <p:cNvPicPr>
            <a:picLocks noChangeAspect="1"/>
          </p:cNvPicPr>
          <p:nvPr/>
        </p:nvPicPr>
        <p:blipFill>
          <a:blip r:embed="rId3"/>
          <a:stretch>
            <a:fillRect/>
          </a:stretch>
        </p:blipFill>
        <p:spPr>
          <a:xfrm>
            <a:off x="4953000" y="1295400"/>
            <a:ext cx="3556000" cy="1333500"/>
          </a:xfrm>
          <a:prstGeom prst="rect">
            <a:avLst/>
          </a:prstGeom>
        </p:spPr>
      </p:pic>
      <p:pic>
        <p:nvPicPr>
          <p:cNvPr id="6" name="Picture 5"/>
          <p:cNvPicPr>
            <a:picLocks noChangeAspect="1"/>
          </p:cNvPicPr>
          <p:nvPr/>
        </p:nvPicPr>
        <p:blipFill>
          <a:blip r:embed="rId4"/>
          <a:stretch>
            <a:fillRect/>
          </a:stretch>
        </p:blipFill>
        <p:spPr>
          <a:xfrm>
            <a:off x="4953000" y="4876800"/>
            <a:ext cx="3434081" cy="1219200"/>
          </a:xfrm>
          <a:prstGeom prst="rect">
            <a:avLst/>
          </a:prstGeom>
        </p:spPr>
      </p:pic>
    </p:spTree>
    <p:extLst>
      <p:ext uri="{BB962C8B-B14F-4D97-AF65-F5344CB8AC3E}">
        <p14:creationId xmlns:p14="http://schemas.microsoft.com/office/powerpoint/2010/main" val="4028467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2</a:t>
            </a:r>
          </a:p>
        </p:txBody>
      </p:sp>
      <p:sp>
        <p:nvSpPr>
          <p:cNvPr id="3" name="Content Placeholder 2"/>
          <p:cNvSpPr>
            <a:spLocks noGrp="1"/>
          </p:cNvSpPr>
          <p:nvPr>
            <p:ph idx="1"/>
          </p:nvPr>
        </p:nvSpPr>
        <p:spPr>
          <a:xfrm>
            <a:off x="533400" y="1143000"/>
            <a:ext cx="8001000" cy="5638799"/>
          </a:xfrm>
        </p:spPr>
        <p:txBody>
          <a:bodyPr>
            <a:normAutofit fontScale="92500"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 &lt;body&gt;</a:t>
            </a:r>
          </a:p>
          <a:p>
            <a:pPr>
              <a:spcBef>
                <a:spcPts val="0"/>
              </a:spcBef>
              <a:spcAft>
                <a:spcPts val="0"/>
              </a:spcAft>
            </a:pPr>
            <a:endParaRPr lang="en-US" sz="2400" dirty="0"/>
          </a:p>
          <a:p>
            <a:pPr>
              <a:spcBef>
                <a:spcPts val="0"/>
              </a:spcBef>
              <a:spcAft>
                <a:spcPts val="0"/>
              </a:spcAft>
            </a:pPr>
            <a:r>
              <a:rPr lang="en-US" sz="2400" dirty="0"/>
              <a:t>&lt;h1&gt;JavaScript Can Change Images&lt;/h1&gt;</a:t>
            </a:r>
          </a:p>
          <a:p>
            <a:pPr>
              <a:spcBef>
                <a:spcPts val="0"/>
              </a:spcBef>
              <a:spcAft>
                <a:spcPts val="0"/>
              </a:spcAft>
            </a:pPr>
            <a:r>
              <a:rPr lang="en-US" sz="2400" dirty="0"/>
              <a:t>&lt;</a:t>
            </a:r>
            <a:r>
              <a:rPr lang="en-US" sz="2400" dirty="0" err="1"/>
              <a:t>img</a:t>
            </a:r>
            <a:r>
              <a:rPr lang="en-US" sz="2400" dirty="0"/>
              <a:t> id="</a:t>
            </a:r>
            <a:r>
              <a:rPr lang="en-US" sz="2400" dirty="0" err="1"/>
              <a:t>myImage</a:t>
            </a:r>
            <a:r>
              <a:rPr lang="en-US" sz="2400" dirty="0"/>
              <a:t>" </a:t>
            </a:r>
            <a:r>
              <a:rPr lang="en-US" sz="2400" dirty="0" err="1"/>
              <a:t>onclick</a:t>
            </a:r>
            <a:r>
              <a:rPr lang="en-US" sz="2400" dirty="0"/>
              <a:t>="</a:t>
            </a:r>
            <a:r>
              <a:rPr lang="en-US" sz="2400" dirty="0" err="1"/>
              <a:t>changeImage</a:t>
            </a:r>
            <a:r>
              <a:rPr lang="en-US" sz="2400" dirty="0"/>
              <a:t>()" </a:t>
            </a:r>
          </a:p>
          <a:p>
            <a:pPr>
              <a:spcBef>
                <a:spcPts val="0"/>
              </a:spcBef>
              <a:spcAft>
                <a:spcPts val="0"/>
              </a:spcAft>
            </a:pPr>
            <a:r>
              <a:rPr lang="en-US" sz="2400" dirty="0"/>
              <a:t>               </a:t>
            </a:r>
            <a:r>
              <a:rPr lang="en-US" sz="2400" dirty="0" err="1"/>
              <a:t>src</a:t>
            </a:r>
            <a:r>
              <a:rPr lang="en-US" sz="2400" dirty="0"/>
              <a:t>="pic_bulboff.gif" width="100" height="180"&gt;</a:t>
            </a:r>
          </a:p>
          <a:p>
            <a:pPr>
              <a:spcBef>
                <a:spcPts val="0"/>
              </a:spcBef>
              <a:spcAft>
                <a:spcPts val="0"/>
              </a:spcAft>
            </a:pPr>
            <a:r>
              <a:rPr lang="en-US" sz="2400" dirty="0"/>
              <a:t>&lt;p&gt;Click the light bulb to turn on/off the light.&lt;/p&gt;</a:t>
            </a:r>
          </a:p>
          <a:p>
            <a:pPr marL="457200">
              <a:spcBef>
                <a:spcPts val="0"/>
              </a:spcBef>
              <a:spcAft>
                <a:spcPts val="0"/>
              </a:spcAft>
            </a:pPr>
            <a:r>
              <a:rPr lang="en-US" sz="2400" dirty="0"/>
              <a:t>&lt;script&gt;</a:t>
            </a:r>
          </a:p>
          <a:p>
            <a:pPr marL="457200">
              <a:spcBef>
                <a:spcPts val="0"/>
              </a:spcBef>
              <a:spcAft>
                <a:spcPts val="0"/>
              </a:spcAft>
            </a:pPr>
            <a:r>
              <a:rPr lang="en-US" sz="2400" dirty="0"/>
              <a:t>function </a:t>
            </a:r>
            <a:r>
              <a:rPr lang="en-US" sz="2400" dirty="0" err="1"/>
              <a:t>changeImage</a:t>
            </a:r>
            <a:r>
              <a:rPr lang="en-US" sz="2400" dirty="0"/>
              <a:t>() {</a:t>
            </a:r>
          </a:p>
          <a:p>
            <a:pPr marL="457200">
              <a:spcBef>
                <a:spcPts val="0"/>
              </a:spcBef>
              <a:spcAft>
                <a:spcPts val="0"/>
              </a:spcAft>
            </a:pPr>
            <a:r>
              <a:rPr lang="en-US" sz="2400" dirty="0"/>
              <a:t>    </a:t>
            </a:r>
            <a:r>
              <a:rPr lang="en-US" sz="2400" dirty="0" err="1"/>
              <a:t>var</a:t>
            </a:r>
            <a:r>
              <a:rPr lang="en-US" sz="2400" dirty="0"/>
              <a:t> image = </a:t>
            </a:r>
            <a:r>
              <a:rPr lang="en-US" sz="2400" dirty="0" err="1"/>
              <a:t>document.getElementById</a:t>
            </a:r>
            <a:r>
              <a:rPr lang="en-US" sz="2400" dirty="0"/>
              <a:t>('</a:t>
            </a:r>
            <a:r>
              <a:rPr lang="en-US" sz="2400" dirty="0" err="1"/>
              <a:t>myImage</a:t>
            </a:r>
            <a:r>
              <a:rPr lang="en-US" sz="2400" dirty="0"/>
              <a:t>');</a:t>
            </a:r>
          </a:p>
          <a:p>
            <a:pPr marL="457200">
              <a:spcBef>
                <a:spcPts val="0"/>
              </a:spcBef>
              <a:spcAft>
                <a:spcPts val="0"/>
              </a:spcAft>
            </a:pPr>
            <a:r>
              <a:rPr lang="en-US" sz="2400" dirty="0"/>
              <a:t>    if (</a:t>
            </a:r>
            <a:r>
              <a:rPr lang="en-US" sz="2400" dirty="0" err="1"/>
              <a:t>image.src.match</a:t>
            </a:r>
            <a:r>
              <a:rPr lang="en-US" sz="2400" dirty="0"/>
              <a:t>("</a:t>
            </a:r>
            <a:r>
              <a:rPr lang="en-US" sz="2400" dirty="0" err="1"/>
              <a:t>bulbon</a:t>
            </a:r>
            <a:r>
              <a:rPr lang="en-US" sz="2400" dirty="0"/>
              <a:t>")) {</a:t>
            </a:r>
          </a:p>
          <a:p>
            <a:pPr marL="457200">
              <a:spcBef>
                <a:spcPts val="0"/>
              </a:spcBef>
              <a:spcAft>
                <a:spcPts val="0"/>
              </a:spcAft>
            </a:pPr>
            <a:r>
              <a:rPr lang="en-US" sz="2400" dirty="0"/>
              <a:t>        </a:t>
            </a:r>
            <a:r>
              <a:rPr lang="en-US" sz="2400" dirty="0" err="1"/>
              <a:t>image.src</a:t>
            </a:r>
            <a:r>
              <a:rPr lang="en-US" sz="2400" dirty="0"/>
              <a:t> = "pic_bulboff.gif";</a:t>
            </a:r>
          </a:p>
          <a:p>
            <a:pPr marL="457200">
              <a:spcBef>
                <a:spcPts val="0"/>
              </a:spcBef>
              <a:spcAft>
                <a:spcPts val="0"/>
              </a:spcAft>
            </a:pPr>
            <a:r>
              <a:rPr lang="en-US" sz="2400" dirty="0"/>
              <a:t>    } else {</a:t>
            </a:r>
          </a:p>
          <a:p>
            <a:pPr marL="457200">
              <a:spcBef>
                <a:spcPts val="0"/>
              </a:spcBef>
              <a:spcAft>
                <a:spcPts val="0"/>
              </a:spcAft>
            </a:pPr>
            <a:r>
              <a:rPr lang="en-US" sz="2400" dirty="0"/>
              <a:t>        </a:t>
            </a:r>
            <a:r>
              <a:rPr lang="en-US" sz="2400" dirty="0" err="1"/>
              <a:t>image.src</a:t>
            </a:r>
            <a:r>
              <a:rPr lang="en-US" sz="2400" dirty="0"/>
              <a:t> = "pic_bulbon.gif";</a:t>
            </a:r>
          </a:p>
          <a:p>
            <a:pPr marL="457200">
              <a:spcBef>
                <a:spcPts val="0"/>
              </a:spcBef>
              <a:spcAft>
                <a:spcPts val="0"/>
              </a:spcAft>
            </a:pPr>
            <a:r>
              <a:rPr lang="en-US" sz="2400" dirty="0"/>
              <a:t>    }</a:t>
            </a:r>
          </a:p>
          <a:p>
            <a:pPr marL="457200">
              <a:spcBef>
                <a:spcPts val="0"/>
              </a:spcBef>
              <a:spcAft>
                <a:spcPts val="0"/>
              </a:spcAft>
            </a:pPr>
            <a:r>
              <a:rPr lang="en-US" sz="2400" dirty="0"/>
              <a:t>}</a:t>
            </a:r>
          </a:p>
          <a:p>
            <a:pPr marL="457200">
              <a:spcBef>
                <a:spcPts val="0"/>
              </a:spcBef>
              <a:spcAft>
                <a:spcPts val="0"/>
              </a:spcAft>
            </a:pPr>
            <a:r>
              <a:rPr lang="en-US" sz="2400" dirty="0"/>
              <a:t>&lt;/script&gt;</a:t>
            </a:r>
          </a:p>
          <a:p>
            <a:pPr>
              <a:spcBef>
                <a:spcPts val="0"/>
              </a:spcBef>
              <a:spcAft>
                <a:spcPts val="0"/>
              </a:spcAft>
            </a:pPr>
            <a:r>
              <a:rPr lang="en-US" sz="2400" dirty="0"/>
              <a:t>&lt;/body&gt; &lt;/html&gt;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spTree>
    <p:extLst>
      <p:ext uri="{BB962C8B-B14F-4D97-AF65-F5344CB8AC3E}">
        <p14:creationId xmlns:p14="http://schemas.microsoft.com/office/powerpoint/2010/main" val="86732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2</a:t>
            </a:r>
          </a:p>
        </p:txBody>
      </p:sp>
      <p:sp>
        <p:nvSpPr>
          <p:cNvPr id="3" name="Content Placeholder 2"/>
          <p:cNvSpPr>
            <a:spLocks noGrp="1"/>
          </p:cNvSpPr>
          <p:nvPr>
            <p:ph idx="1"/>
          </p:nvPr>
        </p:nvSpPr>
        <p:spPr>
          <a:xfrm>
            <a:off x="533400" y="1143000"/>
            <a:ext cx="8001000" cy="5638799"/>
          </a:xfrm>
        </p:spPr>
        <p:txBody>
          <a:bodyPr>
            <a:normAutofit fontScale="92500"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 &lt;body&gt;</a:t>
            </a:r>
          </a:p>
          <a:p>
            <a:pPr>
              <a:spcBef>
                <a:spcPts val="0"/>
              </a:spcBef>
              <a:spcAft>
                <a:spcPts val="0"/>
              </a:spcAft>
            </a:pPr>
            <a:endParaRPr lang="en-US" sz="2400" dirty="0"/>
          </a:p>
          <a:p>
            <a:pPr>
              <a:spcBef>
                <a:spcPts val="0"/>
              </a:spcBef>
              <a:spcAft>
                <a:spcPts val="0"/>
              </a:spcAft>
            </a:pPr>
            <a:r>
              <a:rPr lang="en-US" sz="2400" dirty="0"/>
              <a:t>&lt;h1&gt;JavaScript Can Change Images&lt;/h1&gt;</a:t>
            </a:r>
          </a:p>
          <a:p>
            <a:pPr>
              <a:spcBef>
                <a:spcPts val="0"/>
              </a:spcBef>
              <a:spcAft>
                <a:spcPts val="0"/>
              </a:spcAft>
            </a:pPr>
            <a:r>
              <a:rPr lang="en-US" sz="2400" dirty="0"/>
              <a:t>&lt;</a:t>
            </a:r>
            <a:r>
              <a:rPr lang="en-US" sz="2400" dirty="0" err="1"/>
              <a:t>img</a:t>
            </a:r>
            <a:r>
              <a:rPr lang="en-US" sz="2400" dirty="0"/>
              <a:t> id="</a:t>
            </a:r>
            <a:r>
              <a:rPr lang="en-US" sz="2400" dirty="0" err="1"/>
              <a:t>myImage</a:t>
            </a:r>
            <a:r>
              <a:rPr lang="en-US" sz="2400" dirty="0"/>
              <a:t>" </a:t>
            </a:r>
            <a:r>
              <a:rPr lang="en-US" sz="2400" dirty="0" err="1"/>
              <a:t>onclick</a:t>
            </a:r>
            <a:r>
              <a:rPr lang="en-US" sz="2400" dirty="0"/>
              <a:t>="</a:t>
            </a:r>
            <a:r>
              <a:rPr lang="en-US" sz="2400" dirty="0" err="1"/>
              <a:t>changeImage</a:t>
            </a:r>
            <a:r>
              <a:rPr lang="en-US" sz="2400" dirty="0"/>
              <a:t>()" </a:t>
            </a:r>
          </a:p>
          <a:p>
            <a:pPr>
              <a:spcBef>
                <a:spcPts val="0"/>
              </a:spcBef>
              <a:spcAft>
                <a:spcPts val="0"/>
              </a:spcAft>
            </a:pPr>
            <a:r>
              <a:rPr lang="en-US" sz="2400" dirty="0"/>
              <a:t>               </a:t>
            </a:r>
            <a:r>
              <a:rPr lang="en-US" sz="2400" dirty="0" err="1"/>
              <a:t>src</a:t>
            </a:r>
            <a:r>
              <a:rPr lang="en-US" sz="2400" dirty="0"/>
              <a:t>="pic_bulboff.gif" width="100" height="180"&gt;</a:t>
            </a:r>
          </a:p>
          <a:p>
            <a:pPr>
              <a:spcBef>
                <a:spcPts val="0"/>
              </a:spcBef>
              <a:spcAft>
                <a:spcPts val="0"/>
              </a:spcAft>
            </a:pPr>
            <a:r>
              <a:rPr lang="en-US" sz="2400" dirty="0"/>
              <a:t>&lt;p&gt;Click the light bulb to turn on/off the light.&lt;/p&gt;</a:t>
            </a:r>
          </a:p>
          <a:p>
            <a:pPr marL="457200">
              <a:spcBef>
                <a:spcPts val="0"/>
              </a:spcBef>
              <a:spcAft>
                <a:spcPts val="0"/>
              </a:spcAft>
            </a:pPr>
            <a:r>
              <a:rPr lang="en-US" sz="2400" dirty="0"/>
              <a:t>&lt;script&gt;</a:t>
            </a:r>
          </a:p>
          <a:p>
            <a:pPr marL="457200">
              <a:spcBef>
                <a:spcPts val="0"/>
              </a:spcBef>
              <a:spcAft>
                <a:spcPts val="0"/>
              </a:spcAft>
            </a:pPr>
            <a:r>
              <a:rPr lang="en-US" sz="2400" dirty="0"/>
              <a:t>function </a:t>
            </a:r>
            <a:r>
              <a:rPr lang="en-US" sz="2400" dirty="0" err="1"/>
              <a:t>changeImage</a:t>
            </a:r>
            <a:r>
              <a:rPr lang="en-US" sz="2400" dirty="0"/>
              <a:t>() {</a:t>
            </a:r>
          </a:p>
          <a:p>
            <a:pPr marL="457200">
              <a:spcBef>
                <a:spcPts val="0"/>
              </a:spcBef>
              <a:spcAft>
                <a:spcPts val="0"/>
              </a:spcAft>
            </a:pPr>
            <a:r>
              <a:rPr lang="en-US" sz="2400" dirty="0"/>
              <a:t>    </a:t>
            </a:r>
            <a:r>
              <a:rPr lang="en-US" sz="2400" dirty="0" err="1"/>
              <a:t>var</a:t>
            </a:r>
            <a:r>
              <a:rPr lang="en-US" sz="2400" dirty="0"/>
              <a:t> image = </a:t>
            </a:r>
            <a:r>
              <a:rPr lang="en-US" sz="2400" dirty="0" err="1"/>
              <a:t>document.getElementById</a:t>
            </a:r>
            <a:r>
              <a:rPr lang="en-US" sz="2400" dirty="0"/>
              <a:t>('</a:t>
            </a:r>
            <a:r>
              <a:rPr lang="en-US" sz="2400" dirty="0" err="1"/>
              <a:t>myImage</a:t>
            </a:r>
            <a:r>
              <a:rPr lang="en-US" sz="2400" dirty="0"/>
              <a:t>');</a:t>
            </a:r>
          </a:p>
          <a:p>
            <a:pPr marL="457200">
              <a:spcBef>
                <a:spcPts val="0"/>
              </a:spcBef>
              <a:spcAft>
                <a:spcPts val="0"/>
              </a:spcAft>
            </a:pPr>
            <a:r>
              <a:rPr lang="en-US" sz="2400" dirty="0"/>
              <a:t>    if (</a:t>
            </a:r>
            <a:r>
              <a:rPr lang="en-US" sz="2400" dirty="0" err="1"/>
              <a:t>image.src.match</a:t>
            </a:r>
            <a:r>
              <a:rPr lang="en-US" sz="2400" dirty="0"/>
              <a:t>("</a:t>
            </a:r>
            <a:r>
              <a:rPr lang="en-US" sz="2400" dirty="0" err="1"/>
              <a:t>bulbon</a:t>
            </a:r>
            <a:r>
              <a:rPr lang="en-US" sz="2400" dirty="0"/>
              <a:t>")) {</a:t>
            </a:r>
          </a:p>
          <a:p>
            <a:pPr marL="457200">
              <a:spcBef>
                <a:spcPts val="0"/>
              </a:spcBef>
              <a:spcAft>
                <a:spcPts val="0"/>
              </a:spcAft>
            </a:pPr>
            <a:r>
              <a:rPr lang="en-US" sz="2400" dirty="0"/>
              <a:t>        </a:t>
            </a:r>
            <a:r>
              <a:rPr lang="en-US" sz="2400" dirty="0" err="1"/>
              <a:t>image.src</a:t>
            </a:r>
            <a:r>
              <a:rPr lang="en-US" sz="2400" dirty="0"/>
              <a:t> = "pic_bulboff.gif";</a:t>
            </a:r>
          </a:p>
          <a:p>
            <a:pPr marL="457200">
              <a:spcBef>
                <a:spcPts val="0"/>
              </a:spcBef>
              <a:spcAft>
                <a:spcPts val="0"/>
              </a:spcAft>
            </a:pPr>
            <a:r>
              <a:rPr lang="en-US" sz="2400" dirty="0"/>
              <a:t>    } else {</a:t>
            </a:r>
          </a:p>
          <a:p>
            <a:pPr marL="457200">
              <a:spcBef>
                <a:spcPts val="0"/>
              </a:spcBef>
              <a:spcAft>
                <a:spcPts val="0"/>
              </a:spcAft>
            </a:pPr>
            <a:r>
              <a:rPr lang="en-US" sz="2400" dirty="0"/>
              <a:t>        </a:t>
            </a:r>
            <a:r>
              <a:rPr lang="en-US" sz="2400" dirty="0" err="1"/>
              <a:t>image.src</a:t>
            </a:r>
            <a:r>
              <a:rPr lang="en-US" sz="2400" dirty="0"/>
              <a:t> = "pic_bulbon.gif";</a:t>
            </a:r>
          </a:p>
          <a:p>
            <a:pPr marL="457200">
              <a:spcBef>
                <a:spcPts val="0"/>
              </a:spcBef>
              <a:spcAft>
                <a:spcPts val="0"/>
              </a:spcAft>
            </a:pPr>
            <a:r>
              <a:rPr lang="en-US" sz="2400" dirty="0"/>
              <a:t>    }</a:t>
            </a:r>
          </a:p>
          <a:p>
            <a:pPr marL="457200">
              <a:spcBef>
                <a:spcPts val="0"/>
              </a:spcBef>
              <a:spcAft>
                <a:spcPts val="0"/>
              </a:spcAft>
            </a:pPr>
            <a:r>
              <a:rPr lang="en-US" sz="2400" dirty="0"/>
              <a:t>}</a:t>
            </a:r>
          </a:p>
          <a:p>
            <a:pPr marL="457200">
              <a:spcBef>
                <a:spcPts val="0"/>
              </a:spcBef>
              <a:spcAft>
                <a:spcPts val="0"/>
              </a:spcAft>
            </a:pPr>
            <a:r>
              <a:rPr lang="en-US" sz="2400" dirty="0"/>
              <a:t>&lt;/script&gt;</a:t>
            </a:r>
          </a:p>
          <a:p>
            <a:pPr>
              <a:spcBef>
                <a:spcPts val="0"/>
              </a:spcBef>
              <a:spcAft>
                <a:spcPts val="0"/>
              </a:spcAft>
            </a:pPr>
            <a:r>
              <a:rPr lang="en-US" sz="2400" dirty="0"/>
              <a:t>&lt;/body&gt; &lt;/html&gt;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5" name="Picture 4"/>
          <p:cNvPicPr>
            <a:picLocks noChangeAspect="1"/>
          </p:cNvPicPr>
          <p:nvPr/>
        </p:nvPicPr>
        <p:blipFill>
          <a:blip r:embed="rId3"/>
          <a:stretch>
            <a:fillRect/>
          </a:stretch>
        </p:blipFill>
        <p:spPr>
          <a:xfrm>
            <a:off x="5715000" y="4495800"/>
            <a:ext cx="3200400" cy="2009940"/>
          </a:xfrm>
          <a:prstGeom prst="rect">
            <a:avLst/>
          </a:prstGeom>
        </p:spPr>
      </p:pic>
    </p:spTree>
    <p:extLst>
      <p:ext uri="{BB962C8B-B14F-4D97-AF65-F5344CB8AC3E}">
        <p14:creationId xmlns:p14="http://schemas.microsoft.com/office/powerpoint/2010/main" val="2113900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a:t>
            </a:r>
          </a:p>
        </p:txBody>
      </p:sp>
      <p:sp>
        <p:nvSpPr>
          <p:cNvPr id="3" name="Content Placeholder 2"/>
          <p:cNvSpPr>
            <a:spLocks noGrp="1"/>
          </p:cNvSpPr>
          <p:nvPr>
            <p:ph idx="1"/>
          </p:nvPr>
        </p:nvSpPr>
        <p:spPr>
          <a:xfrm>
            <a:off x="533400" y="1143000"/>
            <a:ext cx="8001000" cy="5638799"/>
          </a:xfrm>
        </p:spPr>
        <p:txBody>
          <a:bodyPr>
            <a:normAutofit fontScale="92500"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 &lt;body&gt;</a:t>
            </a:r>
          </a:p>
          <a:p>
            <a:pPr>
              <a:spcBef>
                <a:spcPts val="0"/>
              </a:spcBef>
              <a:spcAft>
                <a:spcPts val="0"/>
              </a:spcAft>
            </a:pPr>
            <a:endParaRPr lang="en-US" sz="2400" dirty="0"/>
          </a:p>
          <a:p>
            <a:pPr>
              <a:spcBef>
                <a:spcPts val="0"/>
              </a:spcBef>
              <a:spcAft>
                <a:spcPts val="0"/>
              </a:spcAft>
            </a:pPr>
            <a:r>
              <a:rPr lang="en-US" sz="2400" dirty="0"/>
              <a:t>&lt;h1&gt;JavaScript Can Change Images&lt;/h1&gt;</a:t>
            </a:r>
          </a:p>
          <a:p>
            <a:pPr>
              <a:spcBef>
                <a:spcPts val="0"/>
              </a:spcBef>
              <a:spcAft>
                <a:spcPts val="0"/>
              </a:spcAft>
            </a:pPr>
            <a:r>
              <a:rPr lang="en-US" sz="2400" dirty="0"/>
              <a:t>&lt;</a:t>
            </a:r>
            <a:r>
              <a:rPr lang="en-US" sz="2400" dirty="0" err="1"/>
              <a:t>img</a:t>
            </a:r>
            <a:r>
              <a:rPr lang="en-US" sz="2400" dirty="0"/>
              <a:t> id="</a:t>
            </a:r>
            <a:r>
              <a:rPr lang="en-US" sz="2400" dirty="0" err="1"/>
              <a:t>myImage</a:t>
            </a:r>
            <a:r>
              <a:rPr lang="en-US" sz="2400" dirty="0"/>
              <a:t>" </a:t>
            </a:r>
            <a:r>
              <a:rPr lang="en-US" sz="2400" dirty="0" err="1"/>
              <a:t>onclick</a:t>
            </a:r>
            <a:r>
              <a:rPr lang="en-US" sz="2400" dirty="0"/>
              <a:t>="</a:t>
            </a:r>
            <a:r>
              <a:rPr lang="en-US" sz="2400" dirty="0" err="1"/>
              <a:t>changeImage</a:t>
            </a:r>
            <a:r>
              <a:rPr lang="en-US" sz="2400" dirty="0"/>
              <a:t>()" </a:t>
            </a:r>
          </a:p>
          <a:p>
            <a:pPr>
              <a:spcBef>
                <a:spcPts val="0"/>
              </a:spcBef>
              <a:spcAft>
                <a:spcPts val="0"/>
              </a:spcAft>
            </a:pPr>
            <a:r>
              <a:rPr lang="en-US" sz="2400" dirty="0"/>
              <a:t>               </a:t>
            </a:r>
            <a:r>
              <a:rPr lang="en-US" sz="2400" dirty="0" err="1"/>
              <a:t>src</a:t>
            </a:r>
            <a:r>
              <a:rPr lang="en-US" sz="2400" dirty="0"/>
              <a:t>="pic_bulboff.gif" width="100" height="180"&gt;</a:t>
            </a:r>
          </a:p>
          <a:p>
            <a:pPr>
              <a:spcBef>
                <a:spcPts val="0"/>
              </a:spcBef>
              <a:spcAft>
                <a:spcPts val="0"/>
              </a:spcAft>
            </a:pPr>
            <a:r>
              <a:rPr lang="en-US" sz="2400" dirty="0"/>
              <a:t>&lt;p&gt;Click the light bulb to turn on/off the light.&lt;/p&gt;</a:t>
            </a:r>
          </a:p>
          <a:p>
            <a:pPr marL="457200">
              <a:spcBef>
                <a:spcPts val="0"/>
              </a:spcBef>
              <a:spcAft>
                <a:spcPts val="0"/>
              </a:spcAft>
            </a:pPr>
            <a:r>
              <a:rPr lang="en-US" sz="2400" dirty="0"/>
              <a:t>&lt;script&gt;</a:t>
            </a:r>
          </a:p>
          <a:p>
            <a:pPr marL="457200">
              <a:spcBef>
                <a:spcPts val="0"/>
              </a:spcBef>
              <a:spcAft>
                <a:spcPts val="0"/>
              </a:spcAft>
            </a:pPr>
            <a:r>
              <a:rPr lang="en-US" sz="2400" dirty="0"/>
              <a:t>function </a:t>
            </a:r>
            <a:r>
              <a:rPr lang="en-US" sz="2400" dirty="0" err="1"/>
              <a:t>changeImage</a:t>
            </a:r>
            <a:r>
              <a:rPr lang="en-US" sz="2400" dirty="0"/>
              <a:t>() {</a:t>
            </a:r>
          </a:p>
          <a:p>
            <a:pPr marL="457200">
              <a:spcBef>
                <a:spcPts val="0"/>
              </a:spcBef>
              <a:spcAft>
                <a:spcPts val="0"/>
              </a:spcAft>
            </a:pPr>
            <a:r>
              <a:rPr lang="en-US" sz="2400" dirty="0"/>
              <a:t>    </a:t>
            </a:r>
            <a:r>
              <a:rPr lang="en-US" sz="2400" dirty="0" err="1"/>
              <a:t>var</a:t>
            </a:r>
            <a:r>
              <a:rPr lang="en-US" sz="2400" dirty="0"/>
              <a:t> image = </a:t>
            </a:r>
            <a:r>
              <a:rPr lang="en-US" sz="2400" dirty="0" err="1"/>
              <a:t>document.getElementById</a:t>
            </a:r>
            <a:r>
              <a:rPr lang="en-US" sz="2400" dirty="0"/>
              <a:t>('</a:t>
            </a:r>
            <a:r>
              <a:rPr lang="en-US" sz="2400" dirty="0" err="1"/>
              <a:t>myImage</a:t>
            </a:r>
            <a:r>
              <a:rPr lang="en-US" sz="2400" dirty="0"/>
              <a:t>');</a:t>
            </a:r>
          </a:p>
          <a:p>
            <a:pPr marL="457200">
              <a:spcBef>
                <a:spcPts val="0"/>
              </a:spcBef>
              <a:spcAft>
                <a:spcPts val="0"/>
              </a:spcAft>
            </a:pPr>
            <a:r>
              <a:rPr lang="en-US" sz="2400" dirty="0"/>
              <a:t>    if (</a:t>
            </a:r>
            <a:r>
              <a:rPr lang="en-US" sz="2400" dirty="0" err="1"/>
              <a:t>image.src.match</a:t>
            </a:r>
            <a:r>
              <a:rPr lang="en-US" sz="2400" dirty="0"/>
              <a:t>("</a:t>
            </a:r>
            <a:r>
              <a:rPr lang="en-US" sz="2400" dirty="0" err="1"/>
              <a:t>bulbon</a:t>
            </a:r>
            <a:r>
              <a:rPr lang="en-US" sz="2400" dirty="0"/>
              <a:t>")) {</a:t>
            </a:r>
          </a:p>
          <a:p>
            <a:pPr marL="457200">
              <a:spcBef>
                <a:spcPts val="0"/>
              </a:spcBef>
              <a:spcAft>
                <a:spcPts val="0"/>
              </a:spcAft>
            </a:pPr>
            <a:r>
              <a:rPr lang="en-US" sz="2400" dirty="0"/>
              <a:t>        </a:t>
            </a:r>
            <a:r>
              <a:rPr lang="en-US" sz="2400" dirty="0" err="1"/>
              <a:t>image.src</a:t>
            </a:r>
            <a:r>
              <a:rPr lang="en-US" sz="2400" dirty="0"/>
              <a:t> = "pic_bulboff.gif";</a:t>
            </a:r>
          </a:p>
          <a:p>
            <a:pPr marL="457200">
              <a:spcBef>
                <a:spcPts val="0"/>
              </a:spcBef>
              <a:spcAft>
                <a:spcPts val="0"/>
              </a:spcAft>
            </a:pPr>
            <a:r>
              <a:rPr lang="en-US" sz="2400" dirty="0"/>
              <a:t>    } else {</a:t>
            </a:r>
          </a:p>
          <a:p>
            <a:pPr marL="457200">
              <a:spcBef>
                <a:spcPts val="0"/>
              </a:spcBef>
              <a:spcAft>
                <a:spcPts val="0"/>
              </a:spcAft>
            </a:pPr>
            <a:r>
              <a:rPr lang="en-US" sz="2400" dirty="0"/>
              <a:t>        </a:t>
            </a:r>
            <a:r>
              <a:rPr lang="en-US" sz="2400" dirty="0" err="1"/>
              <a:t>image.src</a:t>
            </a:r>
            <a:r>
              <a:rPr lang="en-US" sz="2400" dirty="0"/>
              <a:t> = "pic_bulbon.gif";</a:t>
            </a:r>
          </a:p>
          <a:p>
            <a:pPr marL="457200">
              <a:spcBef>
                <a:spcPts val="0"/>
              </a:spcBef>
              <a:spcAft>
                <a:spcPts val="0"/>
              </a:spcAft>
            </a:pPr>
            <a:r>
              <a:rPr lang="en-US" sz="2400" dirty="0"/>
              <a:t>    }</a:t>
            </a:r>
          </a:p>
          <a:p>
            <a:pPr marL="457200">
              <a:spcBef>
                <a:spcPts val="0"/>
              </a:spcBef>
              <a:spcAft>
                <a:spcPts val="0"/>
              </a:spcAft>
            </a:pPr>
            <a:r>
              <a:rPr lang="en-US" sz="2400" dirty="0"/>
              <a:t>}</a:t>
            </a:r>
          </a:p>
          <a:p>
            <a:pPr marL="457200">
              <a:spcBef>
                <a:spcPts val="0"/>
              </a:spcBef>
              <a:spcAft>
                <a:spcPts val="0"/>
              </a:spcAft>
            </a:pPr>
            <a:r>
              <a:rPr lang="en-US" sz="2400" dirty="0"/>
              <a:t>&lt;/script&gt;</a:t>
            </a:r>
          </a:p>
          <a:p>
            <a:pPr>
              <a:spcBef>
                <a:spcPts val="0"/>
              </a:spcBef>
              <a:spcAft>
                <a:spcPts val="0"/>
              </a:spcAft>
            </a:pPr>
            <a:r>
              <a:rPr lang="en-US" sz="2400" dirty="0"/>
              <a:t>&lt;/body&gt; &lt;/html&gt;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6" name="Picture 5"/>
          <p:cNvPicPr>
            <a:picLocks noChangeAspect="1"/>
          </p:cNvPicPr>
          <p:nvPr/>
        </p:nvPicPr>
        <p:blipFill>
          <a:blip r:embed="rId3"/>
          <a:stretch>
            <a:fillRect/>
          </a:stretch>
        </p:blipFill>
        <p:spPr>
          <a:xfrm>
            <a:off x="6324600" y="4572000"/>
            <a:ext cx="2129390" cy="1371600"/>
          </a:xfrm>
          <a:prstGeom prst="rect">
            <a:avLst/>
          </a:prstGeom>
        </p:spPr>
      </p:pic>
      <p:pic>
        <p:nvPicPr>
          <p:cNvPr id="7" name="Picture 6"/>
          <p:cNvPicPr>
            <a:picLocks noChangeAspect="1"/>
          </p:cNvPicPr>
          <p:nvPr/>
        </p:nvPicPr>
        <p:blipFill>
          <a:blip r:embed="rId4"/>
          <a:stretch>
            <a:fillRect/>
          </a:stretch>
        </p:blipFill>
        <p:spPr>
          <a:xfrm>
            <a:off x="6324600" y="914400"/>
            <a:ext cx="2305312" cy="1447800"/>
          </a:xfrm>
          <a:prstGeom prst="rect">
            <a:avLst/>
          </a:prstGeom>
        </p:spPr>
      </p:pic>
    </p:spTree>
    <p:extLst>
      <p:ext uri="{BB962C8B-B14F-4D97-AF65-F5344CB8AC3E}">
        <p14:creationId xmlns:p14="http://schemas.microsoft.com/office/powerpoint/2010/main" val="437952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Content Placeholder 2"/>
          <p:cNvSpPr>
            <a:spLocks noGrp="1"/>
          </p:cNvSpPr>
          <p:nvPr>
            <p:ph idx="1"/>
          </p:nvPr>
        </p:nvSpPr>
        <p:spPr>
          <a:xfrm>
            <a:off x="914400" y="1371600"/>
            <a:ext cx="7467600" cy="5029200"/>
          </a:xfrm>
        </p:spPr>
        <p:txBody>
          <a:bodyPr>
            <a:noAutofit/>
          </a:bodyPr>
          <a:lstStyle/>
          <a:p>
            <a:pPr marL="457200" lvl="1" indent="-457200">
              <a:buClr>
                <a:schemeClr val="accent3">
                  <a:lumMod val="75000"/>
                </a:schemeClr>
              </a:buClr>
              <a:buFont typeface="Wingdings" pitchFamily="2" charset="2"/>
              <a:buAutoNum type="arabicPeriod"/>
            </a:pPr>
            <a:r>
              <a:rPr lang="en-US" sz="1200" dirty="0"/>
              <a:t>Introduction</a:t>
            </a:r>
          </a:p>
          <a:p>
            <a:pPr marL="452437" lvl="2">
              <a:buClr>
                <a:schemeClr val="accent3">
                  <a:lumMod val="75000"/>
                </a:schemeClr>
              </a:buClr>
            </a:pPr>
            <a:r>
              <a:rPr lang="en-US" sz="1200" dirty="0"/>
              <a:t>What is </a:t>
            </a:r>
            <a:r>
              <a:rPr lang="en-US" sz="1200" dirty="0" err="1"/>
              <a:t>Javascript</a:t>
            </a:r>
            <a:r>
              <a:rPr lang="en-US" sz="1200" dirty="0"/>
              <a:t> (Client side scripting, event driven programming, advantages/disadvantages, what you can do by using </a:t>
            </a:r>
            <a:r>
              <a:rPr lang="en-US" sz="1200" dirty="0" err="1"/>
              <a:t>Javascript</a:t>
            </a:r>
            <a:r>
              <a:rPr lang="en-US" sz="1200" dirty="0"/>
              <a:t>)</a:t>
            </a:r>
          </a:p>
          <a:p>
            <a:pPr marL="457200" lvl="1" indent="-457200">
              <a:buClr>
                <a:schemeClr val="accent3">
                  <a:lumMod val="75000"/>
                </a:schemeClr>
              </a:buClr>
              <a:buFont typeface="Wingdings" pitchFamily="2" charset="2"/>
              <a:buAutoNum type="arabicPeriod"/>
            </a:pPr>
            <a:r>
              <a:rPr lang="en-US" sz="1200" dirty="0"/>
              <a:t>Document Object Model</a:t>
            </a:r>
          </a:p>
          <a:p>
            <a:pPr lvl="1" indent="0"/>
            <a:r>
              <a:rPr lang="en-US" sz="1200" dirty="0"/>
              <a:t>Methods for accessing elements on DOM (</a:t>
            </a:r>
            <a:r>
              <a:rPr lang="en-US" sz="1200" dirty="0" err="1"/>
              <a:t>getElementbyID</a:t>
            </a:r>
            <a:r>
              <a:rPr lang="en-US" sz="1200" dirty="0"/>
              <a:t>, </a:t>
            </a:r>
            <a:r>
              <a:rPr lang="en-US" sz="1200" dirty="0" err="1"/>
              <a:t>getElementsbyTagname</a:t>
            </a:r>
            <a:r>
              <a:rPr lang="en-US" sz="1200" dirty="0"/>
              <a:t>, </a:t>
            </a:r>
            <a:r>
              <a:rPr lang="en-US" sz="1200" dirty="0" err="1"/>
              <a:t>querySelector</a:t>
            </a:r>
            <a:r>
              <a:rPr lang="en-US" sz="1200" dirty="0"/>
              <a:t>, arrays-form example)</a:t>
            </a:r>
          </a:p>
          <a:p>
            <a:pPr lvl="1" indent="0"/>
            <a:r>
              <a:rPr lang="en-US" sz="1200" dirty="0"/>
              <a:t>Methods for changing content (</a:t>
            </a:r>
            <a:r>
              <a:rPr lang="en-US" sz="1200" dirty="0" err="1"/>
              <a:t>innerHTML</a:t>
            </a:r>
            <a:r>
              <a:rPr lang="en-US" sz="1200" dirty="0"/>
              <a:t>, </a:t>
            </a:r>
            <a:r>
              <a:rPr lang="en-US" sz="1200" dirty="0" err="1"/>
              <a:t>textContent</a:t>
            </a:r>
            <a:r>
              <a:rPr lang="en-US" sz="1200" dirty="0"/>
              <a:t>, value)</a:t>
            </a:r>
          </a:p>
          <a:p>
            <a:pPr lvl="1" indent="0"/>
            <a:r>
              <a:rPr lang="en-US" sz="1200" dirty="0"/>
              <a:t>Methods for changing style (</a:t>
            </a:r>
            <a:r>
              <a:rPr lang="en-US" sz="1200" dirty="0" err="1"/>
              <a:t>style.color</a:t>
            </a:r>
            <a:r>
              <a:rPr lang="en-US" sz="1200" dirty="0"/>
              <a:t>, </a:t>
            </a:r>
            <a:r>
              <a:rPr lang="en-US" sz="1200" dirty="0" err="1"/>
              <a:t>className</a:t>
            </a:r>
            <a:r>
              <a:rPr lang="en-US" sz="1200" dirty="0"/>
              <a:t>)</a:t>
            </a:r>
          </a:p>
          <a:p>
            <a:pPr lvl="1" indent="0"/>
            <a:r>
              <a:rPr lang="en-US" sz="1200" dirty="0"/>
              <a:t>Methods for traversing through DOM and adding and removing elements on DOM</a:t>
            </a:r>
          </a:p>
          <a:p>
            <a:pPr marL="457200" lvl="1" indent="-457200">
              <a:buClr>
                <a:schemeClr val="accent3">
                  <a:lumMod val="75000"/>
                </a:schemeClr>
              </a:buClr>
              <a:buFont typeface="+mj-lt"/>
              <a:buAutoNum type="arabicPeriod" startAt="3"/>
            </a:pPr>
            <a:r>
              <a:rPr lang="en-US" sz="1200" dirty="0"/>
              <a:t>Unobtrusive </a:t>
            </a:r>
            <a:r>
              <a:rPr lang="en-US" sz="1200" dirty="0" err="1"/>
              <a:t>Javascript</a:t>
            </a:r>
            <a:endParaRPr lang="en-US" sz="1200" dirty="0"/>
          </a:p>
          <a:p>
            <a:pPr marL="0" lvl="1" indent="0">
              <a:buClr>
                <a:schemeClr val="accent3">
                  <a:lumMod val="75000"/>
                </a:schemeClr>
              </a:buClr>
            </a:pPr>
            <a:r>
              <a:rPr lang="en-US" sz="1200" dirty="0"/>
              <a:t>              Separating JS from HTML and CSS</a:t>
            </a:r>
          </a:p>
          <a:p>
            <a:pPr marL="0" lvl="1" indent="0">
              <a:buClr>
                <a:schemeClr val="accent3">
                  <a:lumMod val="75000"/>
                </a:schemeClr>
              </a:buClr>
            </a:pPr>
            <a:r>
              <a:rPr lang="en-US" sz="1200" dirty="0"/>
              <a:t>              Anonymous functions</a:t>
            </a:r>
          </a:p>
          <a:p>
            <a:pPr marL="0" lvl="1" indent="0">
              <a:buClr>
                <a:schemeClr val="accent3">
                  <a:lumMod val="75000"/>
                </a:schemeClr>
              </a:buClr>
            </a:pPr>
            <a:r>
              <a:rPr lang="en-US" sz="1200" dirty="0"/>
              <a:t>              Event handlers, binding event handlers to events (by assignment, </a:t>
            </a:r>
            <a:r>
              <a:rPr lang="en-US" sz="1200" dirty="0" err="1"/>
              <a:t>addEventListener</a:t>
            </a:r>
            <a:r>
              <a:rPr lang="en-US" sz="1200" dirty="0"/>
              <a:t>)</a:t>
            </a:r>
          </a:p>
          <a:p>
            <a:pPr marL="457200" lvl="1" indent="-457200">
              <a:buClr>
                <a:schemeClr val="accent3">
                  <a:lumMod val="75000"/>
                </a:schemeClr>
              </a:buClr>
              <a:buFont typeface="+mj-lt"/>
              <a:buAutoNum type="arabicPeriod" startAt="4"/>
            </a:pPr>
            <a:r>
              <a:rPr lang="en-US" sz="1200" dirty="0"/>
              <a:t>Advanced Topics (MDN – Intermediate and Advanced </a:t>
            </a:r>
            <a:r>
              <a:rPr lang="en-US" sz="1200" dirty="0" err="1"/>
              <a:t>Javascript</a:t>
            </a:r>
            <a:r>
              <a:rPr lang="en-US" sz="1200" dirty="0"/>
              <a:t>)</a:t>
            </a:r>
          </a:p>
          <a:p>
            <a:pPr marL="0" lvl="1" indent="0">
              <a:buClr>
                <a:schemeClr val="accent3">
                  <a:lumMod val="75000"/>
                </a:schemeClr>
              </a:buClr>
            </a:pPr>
            <a:r>
              <a:rPr lang="en-US" sz="1200" dirty="0"/>
              <a:t>       </a:t>
            </a:r>
            <a:r>
              <a:rPr lang="en-US" sz="1200" dirty="0">
                <a:hlinkClick r:id="rId2"/>
              </a:rPr>
              <a:t>https://</a:t>
            </a:r>
            <a:r>
              <a:rPr lang="en-US" sz="1200" dirty="0" err="1">
                <a:hlinkClick r:id="rId2"/>
              </a:rPr>
              <a:t>developer.mozilla.org</a:t>
            </a:r>
            <a:r>
              <a:rPr lang="en-US" sz="1200" dirty="0">
                <a:hlinkClick r:id="rId2"/>
              </a:rPr>
              <a:t>/en-US/docs/Web/JavaScript</a:t>
            </a:r>
            <a:endParaRPr lang="en-US" sz="1200" dirty="0"/>
          </a:p>
          <a:p>
            <a:pPr marL="0" lvl="1" indent="0">
              <a:buClr>
                <a:schemeClr val="accent3">
                  <a:lumMod val="75000"/>
                </a:schemeClr>
              </a:buClr>
            </a:pPr>
            <a:r>
              <a:rPr lang="en-US" sz="1200" dirty="0"/>
              <a:t>      </a:t>
            </a:r>
          </a:p>
          <a:p>
            <a:pPr marL="0" lvl="1" indent="0">
              <a:buClr>
                <a:schemeClr val="accent3">
                  <a:lumMod val="75000"/>
                </a:schemeClr>
              </a:buClr>
            </a:pPr>
            <a:endParaRPr lang="en-US" sz="1200" dirty="0"/>
          </a:p>
          <a:p>
            <a:pPr lvl="1" indent="0"/>
            <a:endParaRPr lang="en-US" sz="1200" dirty="0"/>
          </a:p>
          <a:p>
            <a:pPr marL="457200" indent="-457200">
              <a:buAutoNum type="arabicPeriod"/>
            </a:pPr>
            <a:endParaRPr lang="en-US" sz="1200" dirty="0"/>
          </a:p>
          <a:p>
            <a:pPr lvl="1" indent="0"/>
            <a:endParaRPr lang="en-US" sz="1200" dirty="0"/>
          </a:p>
          <a:p>
            <a:pPr lvl="1" indent="0"/>
            <a:endParaRPr lang="en-US" sz="1200" dirty="0"/>
          </a:p>
          <a:p>
            <a:pPr marL="919163" lvl="1" indent="-457200">
              <a:buAutoNum type="arabicPeriod"/>
            </a:pPr>
            <a:endParaRPr lang="en-US" sz="1200" dirty="0"/>
          </a:p>
        </p:txBody>
      </p:sp>
    </p:spTree>
    <p:extLst>
      <p:ext uri="{BB962C8B-B14F-4D97-AF65-F5344CB8AC3E}">
        <p14:creationId xmlns:p14="http://schemas.microsoft.com/office/powerpoint/2010/main" val="44291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3 </a:t>
            </a:r>
          </a:p>
        </p:txBody>
      </p:sp>
      <p:sp>
        <p:nvSpPr>
          <p:cNvPr id="3" name="Content Placeholder 2"/>
          <p:cNvSpPr>
            <a:spLocks noGrp="1"/>
          </p:cNvSpPr>
          <p:nvPr>
            <p:ph idx="1"/>
          </p:nvPr>
        </p:nvSpPr>
        <p:spPr>
          <a:xfrm>
            <a:off x="533400" y="1143000"/>
            <a:ext cx="8001000" cy="5638799"/>
          </a:xfrm>
        </p:spPr>
        <p:txBody>
          <a:bodyPr>
            <a:normAutofit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a:t>
            </a:r>
          </a:p>
          <a:p>
            <a:pPr>
              <a:spcBef>
                <a:spcPts val="0"/>
              </a:spcBef>
              <a:spcAft>
                <a:spcPts val="0"/>
              </a:spcAft>
            </a:pPr>
            <a:r>
              <a:rPr lang="en-US" sz="2400" dirty="0"/>
              <a:t>&lt;body&gt;</a:t>
            </a:r>
          </a:p>
          <a:p>
            <a:pPr>
              <a:spcBef>
                <a:spcPts val="0"/>
              </a:spcBef>
              <a:spcAft>
                <a:spcPts val="0"/>
              </a:spcAft>
            </a:pPr>
            <a:endParaRPr lang="en-US" sz="2400" dirty="0"/>
          </a:p>
          <a:p>
            <a:pPr>
              <a:spcBef>
                <a:spcPts val="0"/>
              </a:spcBef>
              <a:spcAft>
                <a:spcPts val="0"/>
              </a:spcAft>
            </a:pPr>
            <a:r>
              <a:rPr lang="en-US" sz="2400" dirty="0"/>
              <a:t>&lt;h1&gt;What Can JavaScript Do?&lt;/h1&gt;</a:t>
            </a:r>
          </a:p>
          <a:p>
            <a:pPr>
              <a:spcBef>
                <a:spcPts val="0"/>
              </a:spcBef>
              <a:spcAft>
                <a:spcPts val="0"/>
              </a:spcAft>
            </a:pPr>
            <a:endParaRPr lang="en-US" sz="2400" dirty="0"/>
          </a:p>
          <a:p>
            <a:pPr>
              <a:spcBef>
                <a:spcPts val="0"/>
              </a:spcBef>
              <a:spcAft>
                <a:spcPts val="0"/>
              </a:spcAft>
            </a:pPr>
            <a:r>
              <a:rPr lang="en-US" sz="2400" dirty="0"/>
              <a:t>&lt;p id="demo"&gt;JavaScript can change the style of an HTML element.&lt;/p&gt;</a:t>
            </a:r>
          </a:p>
          <a:p>
            <a:pPr>
              <a:spcBef>
                <a:spcPts val="0"/>
              </a:spcBef>
              <a:spcAft>
                <a:spcPts val="0"/>
              </a:spcAft>
            </a:pPr>
            <a:endParaRPr lang="en-US" sz="2400" dirty="0"/>
          </a:p>
          <a:p>
            <a:pPr>
              <a:spcBef>
                <a:spcPts val="0"/>
              </a:spcBef>
              <a:spcAft>
                <a:spcPts val="0"/>
              </a:spcAft>
            </a:pPr>
            <a:r>
              <a:rPr lang="en-US" sz="2400" dirty="0"/>
              <a:t>&lt;script&gt;</a:t>
            </a:r>
          </a:p>
          <a:p>
            <a:pPr>
              <a:spcBef>
                <a:spcPts val="0"/>
              </a:spcBef>
              <a:spcAft>
                <a:spcPts val="0"/>
              </a:spcAft>
            </a:pPr>
            <a:r>
              <a:rPr lang="en-US" sz="2400" dirty="0"/>
              <a:t>function </a:t>
            </a:r>
            <a:r>
              <a:rPr lang="en-US" sz="2400" dirty="0" err="1"/>
              <a:t>myFunction</a:t>
            </a:r>
            <a:r>
              <a:rPr lang="en-US" sz="2400" dirty="0"/>
              <a:t>() {</a:t>
            </a:r>
          </a:p>
          <a:p>
            <a:pPr>
              <a:spcBef>
                <a:spcPts val="0"/>
              </a:spcBef>
              <a:spcAft>
                <a:spcPts val="0"/>
              </a:spcAft>
            </a:pPr>
            <a:r>
              <a:rPr lang="en-US" sz="2400" dirty="0"/>
              <a:t>    </a:t>
            </a:r>
            <a:r>
              <a:rPr lang="en-US" sz="2400" dirty="0" err="1"/>
              <a:t>var</a:t>
            </a:r>
            <a:r>
              <a:rPr lang="en-US" sz="2400" dirty="0"/>
              <a:t> x = </a:t>
            </a:r>
            <a:r>
              <a:rPr lang="en-US" sz="2400" dirty="0" err="1"/>
              <a:t>document.getElementById</a:t>
            </a:r>
            <a:r>
              <a:rPr lang="en-US" sz="2400" dirty="0"/>
              <a:t>("demo");</a:t>
            </a:r>
          </a:p>
          <a:p>
            <a:pPr>
              <a:spcBef>
                <a:spcPts val="0"/>
              </a:spcBef>
              <a:spcAft>
                <a:spcPts val="0"/>
              </a:spcAft>
            </a:pPr>
            <a:r>
              <a:rPr lang="en-US" sz="2400" dirty="0"/>
              <a:t>    </a:t>
            </a:r>
            <a:r>
              <a:rPr lang="en-US" sz="2400" dirty="0" err="1"/>
              <a:t>x.style.fontSize</a:t>
            </a:r>
            <a:r>
              <a:rPr lang="en-US" sz="2400" dirty="0"/>
              <a:t> = "25px";           </a:t>
            </a:r>
          </a:p>
          <a:p>
            <a:pPr>
              <a:spcBef>
                <a:spcPts val="0"/>
              </a:spcBef>
              <a:spcAft>
                <a:spcPts val="0"/>
              </a:spcAft>
            </a:pPr>
            <a:r>
              <a:rPr lang="en-US" sz="2400" dirty="0"/>
              <a:t>    </a:t>
            </a:r>
            <a:r>
              <a:rPr lang="en-US" sz="2400" dirty="0" err="1"/>
              <a:t>x.style.color</a:t>
            </a:r>
            <a:r>
              <a:rPr lang="en-US" sz="2400" dirty="0"/>
              <a:t> = "red"; </a:t>
            </a:r>
          </a:p>
          <a:p>
            <a:pPr>
              <a:spcBef>
                <a:spcPts val="0"/>
              </a:spcBef>
              <a:spcAft>
                <a:spcPts val="0"/>
              </a:spcAft>
            </a:pPr>
            <a:r>
              <a:rPr lang="en-US" sz="2400" dirty="0"/>
              <a:t>}</a:t>
            </a:r>
          </a:p>
          <a:p>
            <a:pPr>
              <a:spcBef>
                <a:spcPts val="0"/>
              </a:spcBef>
              <a:spcAft>
                <a:spcPts val="0"/>
              </a:spcAft>
            </a:pPr>
            <a:r>
              <a:rPr lang="en-US" sz="2400" dirty="0"/>
              <a:t>&lt;/script&gt;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spTree>
    <p:extLst>
      <p:ext uri="{BB962C8B-B14F-4D97-AF65-F5344CB8AC3E}">
        <p14:creationId xmlns:p14="http://schemas.microsoft.com/office/powerpoint/2010/main" val="1930904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3</a:t>
            </a:r>
          </a:p>
        </p:txBody>
      </p:sp>
      <p:sp>
        <p:nvSpPr>
          <p:cNvPr id="3" name="Content Placeholder 2"/>
          <p:cNvSpPr>
            <a:spLocks noGrp="1"/>
          </p:cNvSpPr>
          <p:nvPr>
            <p:ph idx="1"/>
          </p:nvPr>
        </p:nvSpPr>
        <p:spPr>
          <a:xfrm>
            <a:off x="533400" y="1143000"/>
            <a:ext cx="8001000" cy="5638799"/>
          </a:xfrm>
        </p:spPr>
        <p:txBody>
          <a:bodyPr>
            <a:normAutofit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a:t>
            </a:r>
          </a:p>
          <a:p>
            <a:pPr>
              <a:spcBef>
                <a:spcPts val="0"/>
              </a:spcBef>
              <a:spcAft>
                <a:spcPts val="0"/>
              </a:spcAft>
            </a:pPr>
            <a:r>
              <a:rPr lang="en-US" sz="2400" dirty="0"/>
              <a:t>&lt;body&gt;</a:t>
            </a:r>
          </a:p>
          <a:p>
            <a:pPr>
              <a:spcBef>
                <a:spcPts val="0"/>
              </a:spcBef>
              <a:spcAft>
                <a:spcPts val="0"/>
              </a:spcAft>
            </a:pPr>
            <a:endParaRPr lang="en-US" sz="2400" dirty="0"/>
          </a:p>
          <a:p>
            <a:pPr>
              <a:spcBef>
                <a:spcPts val="0"/>
              </a:spcBef>
              <a:spcAft>
                <a:spcPts val="0"/>
              </a:spcAft>
            </a:pPr>
            <a:r>
              <a:rPr lang="en-US" sz="2400" dirty="0"/>
              <a:t>&lt;h1&gt;What Can JavaScript Do?&lt;/h1&gt;</a:t>
            </a:r>
          </a:p>
          <a:p>
            <a:pPr>
              <a:spcBef>
                <a:spcPts val="0"/>
              </a:spcBef>
              <a:spcAft>
                <a:spcPts val="0"/>
              </a:spcAft>
            </a:pPr>
            <a:endParaRPr lang="en-US" sz="2400" dirty="0"/>
          </a:p>
          <a:p>
            <a:pPr>
              <a:spcBef>
                <a:spcPts val="0"/>
              </a:spcBef>
              <a:spcAft>
                <a:spcPts val="0"/>
              </a:spcAft>
            </a:pPr>
            <a:r>
              <a:rPr lang="en-US" sz="2400" dirty="0"/>
              <a:t>&lt;p id="demo"&gt;JavaScript can change the style of an HTML element.&lt;/p&gt;</a:t>
            </a:r>
          </a:p>
          <a:p>
            <a:pPr>
              <a:spcBef>
                <a:spcPts val="0"/>
              </a:spcBef>
              <a:spcAft>
                <a:spcPts val="0"/>
              </a:spcAft>
            </a:pPr>
            <a:endParaRPr lang="en-US" sz="2400" dirty="0"/>
          </a:p>
          <a:p>
            <a:pPr>
              <a:spcBef>
                <a:spcPts val="0"/>
              </a:spcBef>
              <a:spcAft>
                <a:spcPts val="0"/>
              </a:spcAft>
            </a:pPr>
            <a:r>
              <a:rPr lang="en-US" sz="2400" dirty="0"/>
              <a:t>&lt;script&gt;</a:t>
            </a:r>
          </a:p>
          <a:p>
            <a:pPr>
              <a:spcBef>
                <a:spcPts val="0"/>
              </a:spcBef>
              <a:spcAft>
                <a:spcPts val="0"/>
              </a:spcAft>
            </a:pPr>
            <a:r>
              <a:rPr lang="en-US" sz="2400" dirty="0"/>
              <a:t>function </a:t>
            </a:r>
            <a:r>
              <a:rPr lang="en-US" sz="2400" dirty="0" err="1"/>
              <a:t>myFunction</a:t>
            </a:r>
            <a:r>
              <a:rPr lang="en-US" sz="2400" dirty="0"/>
              <a:t>() {</a:t>
            </a:r>
          </a:p>
          <a:p>
            <a:pPr>
              <a:spcBef>
                <a:spcPts val="0"/>
              </a:spcBef>
              <a:spcAft>
                <a:spcPts val="0"/>
              </a:spcAft>
            </a:pPr>
            <a:r>
              <a:rPr lang="en-US" sz="2400" dirty="0"/>
              <a:t>    </a:t>
            </a:r>
            <a:r>
              <a:rPr lang="en-US" sz="2400" dirty="0" err="1"/>
              <a:t>var</a:t>
            </a:r>
            <a:r>
              <a:rPr lang="en-US" sz="2400" dirty="0"/>
              <a:t> x = </a:t>
            </a:r>
            <a:r>
              <a:rPr lang="en-US" sz="2400" dirty="0" err="1"/>
              <a:t>document.getElementById</a:t>
            </a:r>
            <a:r>
              <a:rPr lang="en-US" sz="2400" dirty="0"/>
              <a:t>("demo");</a:t>
            </a:r>
          </a:p>
          <a:p>
            <a:pPr>
              <a:spcBef>
                <a:spcPts val="0"/>
              </a:spcBef>
              <a:spcAft>
                <a:spcPts val="0"/>
              </a:spcAft>
            </a:pPr>
            <a:r>
              <a:rPr lang="en-US" sz="2400" dirty="0"/>
              <a:t>    </a:t>
            </a:r>
            <a:r>
              <a:rPr lang="en-US" sz="2400" dirty="0" err="1"/>
              <a:t>x.style.fontSize</a:t>
            </a:r>
            <a:r>
              <a:rPr lang="en-US" sz="2400" dirty="0"/>
              <a:t> = "25px";           </a:t>
            </a:r>
          </a:p>
          <a:p>
            <a:pPr>
              <a:spcBef>
                <a:spcPts val="0"/>
              </a:spcBef>
              <a:spcAft>
                <a:spcPts val="0"/>
              </a:spcAft>
            </a:pPr>
            <a:r>
              <a:rPr lang="en-US" sz="2400" dirty="0"/>
              <a:t>    </a:t>
            </a:r>
            <a:r>
              <a:rPr lang="en-US" sz="2400" dirty="0" err="1"/>
              <a:t>x.style.color</a:t>
            </a:r>
            <a:r>
              <a:rPr lang="en-US" sz="2400" dirty="0"/>
              <a:t> = "red"; </a:t>
            </a:r>
          </a:p>
          <a:p>
            <a:pPr>
              <a:spcBef>
                <a:spcPts val="0"/>
              </a:spcBef>
              <a:spcAft>
                <a:spcPts val="0"/>
              </a:spcAft>
            </a:pPr>
            <a:r>
              <a:rPr lang="en-US" sz="2400" dirty="0"/>
              <a:t>}</a:t>
            </a:r>
          </a:p>
          <a:p>
            <a:pPr>
              <a:spcBef>
                <a:spcPts val="0"/>
              </a:spcBef>
              <a:spcAft>
                <a:spcPts val="0"/>
              </a:spcAft>
            </a:pPr>
            <a:r>
              <a:rPr lang="en-US" sz="2400" dirty="0"/>
              <a:t>&lt;/script&gt;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6" name="Picture 5"/>
          <p:cNvPicPr>
            <a:picLocks noChangeAspect="1"/>
          </p:cNvPicPr>
          <p:nvPr/>
        </p:nvPicPr>
        <p:blipFill>
          <a:blip r:embed="rId3"/>
          <a:stretch>
            <a:fillRect/>
          </a:stretch>
        </p:blipFill>
        <p:spPr>
          <a:xfrm>
            <a:off x="5181600" y="1371600"/>
            <a:ext cx="3073161" cy="1111016"/>
          </a:xfrm>
          <a:prstGeom prst="rect">
            <a:avLst/>
          </a:prstGeom>
        </p:spPr>
      </p:pic>
    </p:spTree>
    <p:extLst>
      <p:ext uri="{BB962C8B-B14F-4D97-AF65-F5344CB8AC3E}">
        <p14:creationId xmlns:p14="http://schemas.microsoft.com/office/powerpoint/2010/main" val="399459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3</a:t>
            </a:r>
          </a:p>
        </p:txBody>
      </p:sp>
      <p:sp>
        <p:nvSpPr>
          <p:cNvPr id="3" name="Content Placeholder 2"/>
          <p:cNvSpPr>
            <a:spLocks noGrp="1"/>
          </p:cNvSpPr>
          <p:nvPr>
            <p:ph idx="1"/>
          </p:nvPr>
        </p:nvSpPr>
        <p:spPr>
          <a:xfrm>
            <a:off x="533400" y="1143000"/>
            <a:ext cx="8001000" cy="5638799"/>
          </a:xfrm>
        </p:spPr>
        <p:txBody>
          <a:bodyPr>
            <a:normAutofit lnSpcReduction="10000"/>
          </a:bodyPr>
          <a:lstStyle/>
          <a:p>
            <a:pPr>
              <a:spcBef>
                <a:spcPts val="0"/>
              </a:spcBef>
              <a:spcAft>
                <a:spcPts val="0"/>
              </a:spcAft>
            </a:pPr>
            <a:r>
              <a:rPr lang="en-US" sz="2400" dirty="0"/>
              <a:t>&lt;!DOCTYPE html&gt;</a:t>
            </a:r>
          </a:p>
          <a:p>
            <a:pPr>
              <a:spcBef>
                <a:spcPts val="0"/>
              </a:spcBef>
              <a:spcAft>
                <a:spcPts val="0"/>
              </a:spcAft>
            </a:pPr>
            <a:r>
              <a:rPr lang="en-US" sz="2400" dirty="0"/>
              <a:t>&lt;html&gt;</a:t>
            </a:r>
          </a:p>
          <a:p>
            <a:pPr>
              <a:spcBef>
                <a:spcPts val="0"/>
              </a:spcBef>
              <a:spcAft>
                <a:spcPts val="0"/>
              </a:spcAft>
            </a:pPr>
            <a:r>
              <a:rPr lang="en-US" sz="2400" dirty="0"/>
              <a:t>&lt;body&gt;</a:t>
            </a:r>
          </a:p>
          <a:p>
            <a:pPr>
              <a:spcBef>
                <a:spcPts val="0"/>
              </a:spcBef>
              <a:spcAft>
                <a:spcPts val="0"/>
              </a:spcAft>
            </a:pPr>
            <a:endParaRPr lang="en-US" sz="2400" dirty="0"/>
          </a:p>
          <a:p>
            <a:pPr>
              <a:spcBef>
                <a:spcPts val="0"/>
              </a:spcBef>
              <a:spcAft>
                <a:spcPts val="0"/>
              </a:spcAft>
            </a:pPr>
            <a:r>
              <a:rPr lang="en-US" sz="2400" dirty="0"/>
              <a:t>&lt;h1&gt;What Can JavaScript Do?&lt;/h1&gt;</a:t>
            </a:r>
          </a:p>
          <a:p>
            <a:pPr>
              <a:spcBef>
                <a:spcPts val="0"/>
              </a:spcBef>
              <a:spcAft>
                <a:spcPts val="0"/>
              </a:spcAft>
            </a:pPr>
            <a:endParaRPr lang="en-US" sz="2400" dirty="0"/>
          </a:p>
          <a:p>
            <a:pPr>
              <a:spcBef>
                <a:spcPts val="0"/>
              </a:spcBef>
              <a:spcAft>
                <a:spcPts val="0"/>
              </a:spcAft>
            </a:pPr>
            <a:r>
              <a:rPr lang="en-US" sz="2400" dirty="0"/>
              <a:t>&lt;p id="demo"&gt;JavaScript can change the style of an HTML element.&lt;/p&gt;</a:t>
            </a:r>
          </a:p>
          <a:p>
            <a:pPr>
              <a:spcBef>
                <a:spcPts val="0"/>
              </a:spcBef>
              <a:spcAft>
                <a:spcPts val="0"/>
              </a:spcAft>
            </a:pPr>
            <a:endParaRPr lang="en-US" sz="2400" dirty="0"/>
          </a:p>
          <a:p>
            <a:pPr>
              <a:spcBef>
                <a:spcPts val="0"/>
              </a:spcBef>
              <a:spcAft>
                <a:spcPts val="0"/>
              </a:spcAft>
            </a:pPr>
            <a:r>
              <a:rPr lang="en-US" sz="2400" dirty="0"/>
              <a:t>&lt;script&gt;</a:t>
            </a:r>
          </a:p>
          <a:p>
            <a:pPr>
              <a:spcBef>
                <a:spcPts val="0"/>
              </a:spcBef>
              <a:spcAft>
                <a:spcPts val="0"/>
              </a:spcAft>
            </a:pPr>
            <a:r>
              <a:rPr lang="en-US" sz="2400" dirty="0"/>
              <a:t>function </a:t>
            </a:r>
            <a:r>
              <a:rPr lang="en-US" sz="2400" dirty="0" err="1"/>
              <a:t>myFunction</a:t>
            </a:r>
            <a:r>
              <a:rPr lang="en-US" sz="2400" dirty="0"/>
              <a:t>() {</a:t>
            </a:r>
          </a:p>
          <a:p>
            <a:pPr>
              <a:spcBef>
                <a:spcPts val="0"/>
              </a:spcBef>
              <a:spcAft>
                <a:spcPts val="0"/>
              </a:spcAft>
            </a:pPr>
            <a:r>
              <a:rPr lang="en-US" sz="2400" dirty="0"/>
              <a:t>    </a:t>
            </a:r>
            <a:r>
              <a:rPr lang="en-US" sz="2400" dirty="0" err="1"/>
              <a:t>var</a:t>
            </a:r>
            <a:r>
              <a:rPr lang="en-US" sz="2400" dirty="0"/>
              <a:t> x = </a:t>
            </a:r>
            <a:r>
              <a:rPr lang="en-US" sz="2400" dirty="0" err="1"/>
              <a:t>document.getElementById</a:t>
            </a:r>
            <a:r>
              <a:rPr lang="en-US" sz="2400" dirty="0"/>
              <a:t>("demo");</a:t>
            </a:r>
          </a:p>
          <a:p>
            <a:pPr>
              <a:spcBef>
                <a:spcPts val="0"/>
              </a:spcBef>
              <a:spcAft>
                <a:spcPts val="0"/>
              </a:spcAft>
            </a:pPr>
            <a:r>
              <a:rPr lang="en-US" sz="2400" dirty="0"/>
              <a:t>    </a:t>
            </a:r>
            <a:r>
              <a:rPr lang="en-US" sz="2400" dirty="0" err="1"/>
              <a:t>x.style.fontSize</a:t>
            </a:r>
            <a:r>
              <a:rPr lang="en-US" sz="2400" dirty="0"/>
              <a:t> = "25px";           </a:t>
            </a:r>
          </a:p>
          <a:p>
            <a:pPr>
              <a:spcBef>
                <a:spcPts val="0"/>
              </a:spcBef>
              <a:spcAft>
                <a:spcPts val="0"/>
              </a:spcAft>
            </a:pPr>
            <a:r>
              <a:rPr lang="en-US" sz="2400" dirty="0"/>
              <a:t>    </a:t>
            </a:r>
            <a:r>
              <a:rPr lang="en-US" sz="2400" dirty="0" err="1"/>
              <a:t>x.style.color</a:t>
            </a:r>
            <a:r>
              <a:rPr lang="en-US" sz="2400" dirty="0"/>
              <a:t> = "red"; </a:t>
            </a:r>
          </a:p>
          <a:p>
            <a:pPr>
              <a:spcBef>
                <a:spcPts val="0"/>
              </a:spcBef>
              <a:spcAft>
                <a:spcPts val="0"/>
              </a:spcAft>
            </a:pPr>
            <a:r>
              <a:rPr lang="en-US" sz="2400" dirty="0"/>
              <a:t>}</a:t>
            </a:r>
          </a:p>
          <a:p>
            <a:pPr>
              <a:spcBef>
                <a:spcPts val="0"/>
              </a:spcBef>
              <a:spcAft>
                <a:spcPts val="0"/>
              </a:spcAft>
            </a:pPr>
            <a:r>
              <a:rPr lang="en-US" sz="2400" dirty="0"/>
              <a:t>&lt;/script&gt;</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5" name="Picture 4"/>
          <p:cNvPicPr>
            <a:picLocks noChangeAspect="1"/>
          </p:cNvPicPr>
          <p:nvPr/>
        </p:nvPicPr>
        <p:blipFill>
          <a:blip r:embed="rId3"/>
          <a:stretch>
            <a:fillRect/>
          </a:stretch>
        </p:blipFill>
        <p:spPr>
          <a:xfrm>
            <a:off x="5181600" y="1295400"/>
            <a:ext cx="3581400" cy="1415181"/>
          </a:xfrm>
          <a:prstGeom prst="rect">
            <a:avLst/>
          </a:prstGeom>
        </p:spPr>
      </p:pic>
    </p:spTree>
    <p:extLst>
      <p:ext uri="{BB962C8B-B14F-4D97-AF65-F5344CB8AC3E}">
        <p14:creationId xmlns:p14="http://schemas.microsoft.com/office/powerpoint/2010/main" val="3412064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4</a:t>
            </a:r>
          </a:p>
        </p:txBody>
      </p:sp>
      <p:sp>
        <p:nvSpPr>
          <p:cNvPr id="3" name="Content Placeholder 2"/>
          <p:cNvSpPr>
            <a:spLocks noGrp="1"/>
          </p:cNvSpPr>
          <p:nvPr>
            <p:ph idx="1"/>
          </p:nvPr>
        </p:nvSpPr>
        <p:spPr>
          <a:xfrm>
            <a:off x="533400" y="1143000"/>
            <a:ext cx="8001000" cy="5638799"/>
          </a:xfrm>
        </p:spPr>
        <p:txBody>
          <a:bodyPr>
            <a:normAutofit fontScale="92500" lnSpcReduction="20000"/>
          </a:bodyPr>
          <a:lstStyle/>
          <a:p>
            <a:pPr>
              <a:spcBef>
                <a:spcPts val="0"/>
              </a:spcBef>
              <a:spcAft>
                <a:spcPts val="0"/>
              </a:spcAft>
            </a:pPr>
            <a:r>
              <a:rPr lang="en-US" sz="2400" dirty="0"/>
              <a:t>&lt;!DOCTYPE html&gt; &lt;html&gt; &lt;body&gt;</a:t>
            </a:r>
          </a:p>
          <a:p>
            <a:pPr>
              <a:spcBef>
                <a:spcPts val="0"/>
              </a:spcBef>
              <a:spcAft>
                <a:spcPts val="0"/>
              </a:spcAft>
            </a:pPr>
            <a:r>
              <a:rPr lang="en-US" sz="2400" dirty="0"/>
              <a:t>&lt;h1&gt;JavaScript Can Validate Input&lt;/h1&gt;</a:t>
            </a:r>
          </a:p>
          <a:p>
            <a:pPr>
              <a:spcBef>
                <a:spcPts val="0"/>
              </a:spcBef>
              <a:spcAft>
                <a:spcPts val="0"/>
              </a:spcAft>
            </a:pPr>
            <a:r>
              <a:rPr lang="en-US" sz="2400" dirty="0"/>
              <a:t>&lt;p&gt;Please input a number between 1 and 10:&lt;/p&gt;</a:t>
            </a:r>
          </a:p>
          <a:p>
            <a:pPr>
              <a:spcBef>
                <a:spcPts val="0"/>
              </a:spcBef>
              <a:spcAft>
                <a:spcPts val="0"/>
              </a:spcAft>
            </a:pPr>
            <a:r>
              <a:rPr lang="en-US" sz="2400" dirty="0"/>
              <a:t>&lt;input id="numb" type="number"&gt;</a:t>
            </a:r>
          </a:p>
          <a:p>
            <a:pPr>
              <a:spcBef>
                <a:spcPts val="0"/>
              </a:spcBef>
              <a:spcAft>
                <a:spcPts val="0"/>
              </a:spcAft>
            </a:pPr>
            <a:r>
              <a:rPr lang="en-US" sz="2400" dirty="0"/>
              <a:t>&lt;button type="button" </a:t>
            </a:r>
            <a:r>
              <a:rPr lang="en-US" sz="2400" dirty="0" err="1"/>
              <a:t>onclick</a:t>
            </a:r>
            <a:r>
              <a:rPr lang="en-US" sz="2400" dirty="0"/>
              <a:t>="</a:t>
            </a:r>
            <a:r>
              <a:rPr lang="en-US" sz="2400" dirty="0" err="1"/>
              <a:t>myFunction</a:t>
            </a:r>
            <a:r>
              <a:rPr lang="en-US" sz="2400" dirty="0"/>
              <a:t>()"&gt;Submit&lt;/button&gt;</a:t>
            </a:r>
          </a:p>
          <a:p>
            <a:pPr>
              <a:spcBef>
                <a:spcPts val="0"/>
              </a:spcBef>
              <a:spcAft>
                <a:spcPts val="0"/>
              </a:spcAft>
            </a:pPr>
            <a:r>
              <a:rPr lang="en-US" sz="2400" dirty="0"/>
              <a:t>&lt;p id="demo"&gt;&lt;/p&gt;</a:t>
            </a:r>
          </a:p>
          <a:p>
            <a:pPr>
              <a:spcBef>
                <a:spcPts val="0"/>
              </a:spcBef>
              <a:spcAft>
                <a:spcPts val="0"/>
              </a:spcAft>
            </a:pPr>
            <a:r>
              <a:rPr lang="en-US" sz="2400" dirty="0"/>
              <a:t>&lt;script&gt;</a:t>
            </a:r>
          </a:p>
          <a:p>
            <a:pPr>
              <a:spcBef>
                <a:spcPts val="0"/>
              </a:spcBef>
              <a:spcAft>
                <a:spcPts val="0"/>
              </a:spcAft>
            </a:pPr>
            <a:r>
              <a:rPr lang="en-US" sz="2400" dirty="0"/>
              <a:t>function </a:t>
            </a:r>
            <a:r>
              <a:rPr lang="en-US" sz="2400" dirty="0" err="1"/>
              <a:t>myFunction</a:t>
            </a:r>
            <a:r>
              <a:rPr lang="en-US" sz="2400" dirty="0"/>
              <a:t>() {</a:t>
            </a:r>
          </a:p>
          <a:p>
            <a:pPr>
              <a:spcBef>
                <a:spcPts val="0"/>
              </a:spcBef>
              <a:spcAft>
                <a:spcPts val="0"/>
              </a:spcAft>
            </a:pPr>
            <a:r>
              <a:rPr lang="en-US" sz="2400" dirty="0"/>
              <a:t>    </a:t>
            </a:r>
            <a:r>
              <a:rPr lang="en-US" sz="2400" dirty="0" err="1"/>
              <a:t>var</a:t>
            </a:r>
            <a:r>
              <a:rPr lang="en-US" sz="2400" dirty="0"/>
              <a:t> x, text;</a:t>
            </a:r>
          </a:p>
          <a:p>
            <a:pPr>
              <a:spcBef>
                <a:spcPts val="0"/>
              </a:spcBef>
              <a:spcAft>
                <a:spcPts val="0"/>
              </a:spcAft>
            </a:pPr>
            <a:r>
              <a:rPr lang="en-US" sz="2400" dirty="0"/>
              <a:t>    // Get the value of the input field with id="numb"</a:t>
            </a:r>
          </a:p>
          <a:p>
            <a:pPr>
              <a:spcBef>
                <a:spcPts val="0"/>
              </a:spcBef>
              <a:spcAft>
                <a:spcPts val="0"/>
              </a:spcAft>
            </a:pPr>
            <a:r>
              <a:rPr lang="en-US" sz="2400" dirty="0"/>
              <a:t>    x = </a:t>
            </a:r>
            <a:r>
              <a:rPr lang="en-US" sz="2400" dirty="0" err="1"/>
              <a:t>document.getElementById</a:t>
            </a:r>
            <a:r>
              <a:rPr lang="en-US" sz="2400" dirty="0"/>
              <a:t>("numb").value;</a:t>
            </a:r>
          </a:p>
          <a:p>
            <a:pPr>
              <a:spcBef>
                <a:spcPts val="0"/>
              </a:spcBef>
              <a:spcAft>
                <a:spcPts val="0"/>
              </a:spcAft>
            </a:pPr>
            <a:r>
              <a:rPr lang="en-US" sz="2400" dirty="0"/>
              <a:t>    // If x is Not a Number or less than one or greater than 10</a:t>
            </a:r>
          </a:p>
          <a:p>
            <a:pPr>
              <a:spcBef>
                <a:spcPts val="0"/>
              </a:spcBef>
              <a:spcAft>
                <a:spcPts val="0"/>
              </a:spcAft>
            </a:pPr>
            <a:r>
              <a:rPr lang="en-US" sz="2400" dirty="0"/>
              <a:t>    if (</a:t>
            </a:r>
            <a:r>
              <a:rPr lang="en-US" sz="2400" dirty="0" err="1"/>
              <a:t>isNaN</a:t>
            </a:r>
            <a:r>
              <a:rPr lang="en-US" sz="2400" dirty="0"/>
              <a:t>(x) || x &lt; 1 || x &gt; 10) {</a:t>
            </a:r>
          </a:p>
          <a:p>
            <a:pPr>
              <a:spcBef>
                <a:spcPts val="0"/>
              </a:spcBef>
              <a:spcAft>
                <a:spcPts val="0"/>
              </a:spcAft>
            </a:pPr>
            <a:r>
              <a:rPr lang="en-US" sz="2400" dirty="0"/>
              <a:t>        text = "Input not valid";</a:t>
            </a:r>
          </a:p>
          <a:p>
            <a:pPr>
              <a:spcBef>
                <a:spcPts val="0"/>
              </a:spcBef>
              <a:spcAft>
                <a:spcPts val="0"/>
              </a:spcAft>
            </a:pPr>
            <a:r>
              <a:rPr lang="en-US" sz="2400" dirty="0"/>
              <a:t>    } else {</a:t>
            </a:r>
          </a:p>
          <a:p>
            <a:pPr>
              <a:spcBef>
                <a:spcPts val="0"/>
              </a:spcBef>
              <a:spcAft>
                <a:spcPts val="0"/>
              </a:spcAft>
            </a:pPr>
            <a:r>
              <a:rPr lang="en-US" sz="2400" dirty="0"/>
              <a:t>        text = "Input OK";</a:t>
            </a:r>
          </a:p>
          <a:p>
            <a:pPr>
              <a:spcBef>
                <a:spcPts val="0"/>
              </a:spcBef>
              <a:spcAft>
                <a:spcPts val="0"/>
              </a:spcAft>
            </a:pPr>
            <a:r>
              <a:rPr lang="en-US" sz="2400" dirty="0"/>
              <a:t>    }</a:t>
            </a:r>
          </a:p>
          <a:p>
            <a:pPr>
              <a:spcBef>
                <a:spcPts val="0"/>
              </a:spcBef>
              <a:spcAft>
                <a:spcPts val="0"/>
              </a:spcAft>
            </a:pPr>
            <a:r>
              <a:rPr lang="en-US" sz="2400" dirty="0"/>
              <a:t>    </a:t>
            </a:r>
            <a:r>
              <a:rPr lang="en-US" sz="2400" dirty="0" err="1"/>
              <a:t>document.getElementById</a:t>
            </a:r>
            <a:r>
              <a:rPr lang="en-US" sz="2400" dirty="0"/>
              <a:t>("demo").</a:t>
            </a:r>
            <a:r>
              <a:rPr lang="en-US" sz="2400" dirty="0" err="1"/>
              <a:t>innerHTML</a:t>
            </a:r>
            <a:r>
              <a:rPr lang="en-US" sz="2400" dirty="0"/>
              <a:t> = text;</a:t>
            </a:r>
          </a:p>
          <a:p>
            <a:pPr>
              <a:spcBef>
                <a:spcPts val="0"/>
              </a:spcBef>
              <a:spcAft>
                <a:spcPts val="0"/>
              </a:spcAft>
            </a:pPr>
            <a:r>
              <a:rPr lang="en-US" sz="2400" dirty="0"/>
              <a:t>}</a:t>
            </a:r>
          </a:p>
          <a:p>
            <a:pPr>
              <a:spcBef>
                <a:spcPts val="0"/>
              </a:spcBef>
              <a:spcAft>
                <a:spcPts val="0"/>
              </a:spcAft>
            </a:pPr>
            <a:r>
              <a:rPr lang="en-US" sz="2400" dirty="0"/>
              <a:t>&lt;/script&gt; &lt;/body&gt; &lt;/html&gt; </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spTree>
    <p:extLst>
      <p:ext uri="{BB962C8B-B14F-4D97-AF65-F5344CB8AC3E}">
        <p14:creationId xmlns:p14="http://schemas.microsoft.com/office/powerpoint/2010/main" val="249954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 example 4</a:t>
            </a:r>
          </a:p>
        </p:txBody>
      </p:sp>
      <p:sp>
        <p:nvSpPr>
          <p:cNvPr id="3" name="Content Placeholder 2"/>
          <p:cNvSpPr>
            <a:spLocks noGrp="1"/>
          </p:cNvSpPr>
          <p:nvPr>
            <p:ph idx="1"/>
          </p:nvPr>
        </p:nvSpPr>
        <p:spPr>
          <a:xfrm>
            <a:off x="533400" y="1143000"/>
            <a:ext cx="8001000" cy="5638799"/>
          </a:xfrm>
        </p:spPr>
        <p:txBody>
          <a:bodyPr>
            <a:normAutofit fontScale="92500" lnSpcReduction="20000"/>
          </a:bodyPr>
          <a:lstStyle/>
          <a:p>
            <a:pPr>
              <a:spcBef>
                <a:spcPts val="0"/>
              </a:spcBef>
              <a:spcAft>
                <a:spcPts val="0"/>
              </a:spcAft>
            </a:pPr>
            <a:r>
              <a:rPr lang="en-US" sz="2400" dirty="0"/>
              <a:t>&lt;!DOCTYPE html&gt; &lt;html&gt; &lt;body&gt;</a:t>
            </a:r>
          </a:p>
          <a:p>
            <a:pPr>
              <a:spcBef>
                <a:spcPts val="0"/>
              </a:spcBef>
              <a:spcAft>
                <a:spcPts val="0"/>
              </a:spcAft>
            </a:pPr>
            <a:r>
              <a:rPr lang="en-US" sz="2400" dirty="0"/>
              <a:t>&lt;h1&gt;JavaScript Can Validate Input&lt;/h1&gt;</a:t>
            </a:r>
          </a:p>
          <a:p>
            <a:pPr>
              <a:spcBef>
                <a:spcPts val="0"/>
              </a:spcBef>
              <a:spcAft>
                <a:spcPts val="0"/>
              </a:spcAft>
            </a:pPr>
            <a:r>
              <a:rPr lang="en-US" sz="2400" dirty="0"/>
              <a:t>&lt;p&gt;Please input a number between 1 and 10:&lt;/p&gt;</a:t>
            </a:r>
          </a:p>
          <a:p>
            <a:pPr>
              <a:spcBef>
                <a:spcPts val="0"/>
              </a:spcBef>
              <a:spcAft>
                <a:spcPts val="0"/>
              </a:spcAft>
            </a:pPr>
            <a:r>
              <a:rPr lang="en-US" sz="2400" dirty="0"/>
              <a:t>&lt;input id="numb" type="number"&gt;</a:t>
            </a:r>
          </a:p>
          <a:p>
            <a:pPr>
              <a:spcBef>
                <a:spcPts val="0"/>
              </a:spcBef>
              <a:spcAft>
                <a:spcPts val="0"/>
              </a:spcAft>
            </a:pPr>
            <a:r>
              <a:rPr lang="en-US" sz="2400" dirty="0"/>
              <a:t>&lt;button type="button" </a:t>
            </a:r>
            <a:r>
              <a:rPr lang="en-US" sz="2400" dirty="0" err="1"/>
              <a:t>onclick</a:t>
            </a:r>
            <a:r>
              <a:rPr lang="en-US" sz="2400" dirty="0"/>
              <a:t>="</a:t>
            </a:r>
            <a:r>
              <a:rPr lang="en-US" sz="2400" dirty="0" err="1"/>
              <a:t>myFunction</a:t>
            </a:r>
            <a:r>
              <a:rPr lang="en-US" sz="2400" dirty="0"/>
              <a:t>()"&gt;Submit&lt;/button&gt;</a:t>
            </a:r>
          </a:p>
          <a:p>
            <a:pPr>
              <a:spcBef>
                <a:spcPts val="0"/>
              </a:spcBef>
              <a:spcAft>
                <a:spcPts val="0"/>
              </a:spcAft>
            </a:pPr>
            <a:r>
              <a:rPr lang="en-US" sz="2400" dirty="0"/>
              <a:t>&lt;p id="demo"&gt;&lt;/p&gt;</a:t>
            </a:r>
          </a:p>
          <a:p>
            <a:pPr>
              <a:spcBef>
                <a:spcPts val="0"/>
              </a:spcBef>
              <a:spcAft>
                <a:spcPts val="0"/>
              </a:spcAft>
            </a:pPr>
            <a:r>
              <a:rPr lang="en-US" sz="2400" dirty="0"/>
              <a:t>&lt;script&gt;</a:t>
            </a:r>
          </a:p>
          <a:p>
            <a:pPr>
              <a:spcBef>
                <a:spcPts val="0"/>
              </a:spcBef>
              <a:spcAft>
                <a:spcPts val="0"/>
              </a:spcAft>
            </a:pPr>
            <a:r>
              <a:rPr lang="en-US" sz="2400" dirty="0"/>
              <a:t>function </a:t>
            </a:r>
            <a:r>
              <a:rPr lang="en-US" sz="2400" dirty="0" err="1"/>
              <a:t>myFunction</a:t>
            </a:r>
            <a:r>
              <a:rPr lang="en-US" sz="2400" dirty="0"/>
              <a:t>() {</a:t>
            </a:r>
          </a:p>
          <a:p>
            <a:pPr>
              <a:spcBef>
                <a:spcPts val="0"/>
              </a:spcBef>
              <a:spcAft>
                <a:spcPts val="0"/>
              </a:spcAft>
            </a:pPr>
            <a:r>
              <a:rPr lang="en-US" sz="2400" dirty="0"/>
              <a:t>    </a:t>
            </a:r>
            <a:r>
              <a:rPr lang="en-US" sz="2400" dirty="0" err="1"/>
              <a:t>var</a:t>
            </a:r>
            <a:r>
              <a:rPr lang="en-US" sz="2400" dirty="0"/>
              <a:t> x, text;</a:t>
            </a:r>
          </a:p>
          <a:p>
            <a:pPr>
              <a:spcBef>
                <a:spcPts val="0"/>
              </a:spcBef>
              <a:spcAft>
                <a:spcPts val="0"/>
              </a:spcAft>
            </a:pPr>
            <a:r>
              <a:rPr lang="en-US" sz="2400" dirty="0"/>
              <a:t>    // Get the value of the input field with id="numb"</a:t>
            </a:r>
          </a:p>
          <a:p>
            <a:pPr>
              <a:spcBef>
                <a:spcPts val="0"/>
              </a:spcBef>
              <a:spcAft>
                <a:spcPts val="0"/>
              </a:spcAft>
            </a:pPr>
            <a:r>
              <a:rPr lang="en-US" sz="2400" dirty="0"/>
              <a:t>    x = </a:t>
            </a:r>
            <a:r>
              <a:rPr lang="en-US" sz="2400" dirty="0" err="1"/>
              <a:t>document.getElementById</a:t>
            </a:r>
            <a:r>
              <a:rPr lang="en-US" sz="2400" dirty="0"/>
              <a:t>("numb").value;</a:t>
            </a:r>
          </a:p>
          <a:p>
            <a:pPr>
              <a:spcBef>
                <a:spcPts val="0"/>
              </a:spcBef>
              <a:spcAft>
                <a:spcPts val="0"/>
              </a:spcAft>
            </a:pPr>
            <a:r>
              <a:rPr lang="en-US" sz="2400" dirty="0"/>
              <a:t>    // If x is Not a Number or less than one or greater than 10</a:t>
            </a:r>
          </a:p>
          <a:p>
            <a:pPr>
              <a:spcBef>
                <a:spcPts val="0"/>
              </a:spcBef>
              <a:spcAft>
                <a:spcPts val="0"/>
              </a:spcAft>
            </a:pPr>
            <a:r>
              <a:rPr lang="en-US" sz="2400" dirty="0"/>
              <a:t>    if (</a:t>
            </a:r>
            <a:r>
              <a:rPr lang="en-US" sz="2400" dirty="0" err="1"/>
              <a:t>isNaN</a:t>
            </a:r>
            <a:r>
              <a:rPr lang="en-US" sz="2400" dirty="0"/>
              <a:t>(x) || x &lt; 1 || x &gt; 10) {</a:t>
            </a:r>
          </a:p>
          <a:p>
            <a:pPr>
              <a:spcBef>
                <a:spcPts val="0"/>
              </a:spcBef>
              <a:spcAft>
                <a:spcPts val="0"/>
              </a:spcAft>
            </a:pPr>
            <a:r>
              <a:rPr lang="en-US" sz="2400" dirty="0"/>
              <a:t>        text = "Input not valid";</a:t>
            </a:r>
          </a:p>
          <a:p>
            <a:pPr>
              <a:spcBef>
                <a:spcPts val="0"/>
              </a:spcBef>
              <a:spcAft>
                <a:spcPts val="0"/>
              </a:spcAft>
            </a:pPr>
            <a:r>
              <a:rPr lang="en-US" sz="2400" dirty="0"/>
              <a:t>    } else {</a:t>
            </a:r>
          </a:p>
          <a:p>
            <a:pPr>
              <a:spcBef>
                <a:spcPts val="0"/>
              </a:spcBef>
              <a:spcAft>
                <a:spcPts val="0"/>
              </a:spcAft>
            </a:pPr>
            <a:r>
              <a:rPr lang="en-US" sz="2400" dirty="0"/>
              <a:t>        text = "Input OK";</a:t>
            </a:r>
          </a:p>
          <a:p>
            <a:pPr>
              <a:spcBef>
                <a:spcPts val="0"/>
              </a:spcBef>
              <a:spcAft>
                <a:spcPts val="0"/>
              </a:spcAft>
            </a:pPr>
            <a:r>
              <a:rPr lang="en-US" sz="2400" dirty="0"/>
              <a:t>    }</a:t>
            </a:r>
          </a:p>
          <a:p>
            <a:pPr>
              <a:spcBef>
                <a:spcPts val="0"/>
              </a:spcBef>
              <a:spcAft>
                <a:spcPts val="0"/>
              </a:spcAft>
            </a:pPr>
            <a:r>
              <a:rPr lang="en-US" sz="2400" dirty="0"/>
              <a:t>    </a:t>
            </a:r>
            <a:r>
              <a:rPr lang="en-US" sz="2400" dirty="0" err="1"/>
              <a:t>document.getElementById</a:t>
            </a:r>
            <a:r>
              <a:rPr lang="en-US" sz="2400" dirty="0"/>
              <a:t>("demo").</a:t>
            </a:r>
            <a:r>
              <a:rPr lang="en-US" sz="2400" dirty="0" err="1"/>
              <a:t>innerHTML</a:t>
            </a:r>
            <a:r>
              <a:rPr lang="en-US" sz="2400" dirty="0"/>
              <a:t> = text;</a:t>
            </a:r>
          </a:p>
          <a:p>
            <a:pPr>
              <a:spcBef>
                <a:spcPts val="0"/>
              </a:spcBef>
              <a:spcAft>
                <a:spcPts val="0"/>
              </a:spcAft>
            </a:pPr>
            <a:r>
              <a:rPr lang="en-US" sz="2400" dirty="0"/>
              <a:t>}</a:t>
            </a:r>
          </a:p>
          <a:p>
            <a:pPr>
              <a:spcBef>
                <a:spcPts val="0"/>
              </a:spcBef>
              <a:spcAft>
                <a:spcPts val="0"/>
              </a:spcAft>
            </a:pPr>
            <a:r>
              <a:rPr lang="en-US" sz="2400" dirty="0"/>
              <a:t>&lt;/script&gt; &lt;/body&gt; &lt;/html&gt; </a:t>
            </a:r>
          </a:p>
        </p:txBody>
      </p:sp>
      <p:sp>
        <p:nvSpPr>
          <p:cNvPr id="4" name="Content Placeholder 3"/>
          <p:cNvSpPr>
            <a:spLocks noGrp="1"/>
          </p:cNvSpPr>
          <p:nvPr>
            <p:ph sz="quarter" idx="13"/>
          </p:nvPr>
        </p:nvSpPr>
        <p:spPr/>
        <p:txBody>
          <a:bodyPr>
            <a:normAutofit lnSpcReduction="10000"/>
          </a:bodyPr>
          <a:lstStyle/>
          <a:p>
            <a:r>
              <a:rPr lang="en-US" dirty="0"/>
              <a:t>Reference  </a:t>
            </a:r>
            <a:r>
              <a:rPr lang="en-US" dirty="0">
                <a:hlinkClick r:id="rId2"/>
              </a:rPr>
              <a:t>http://www.w3schools.com/jsref/default.asp</a:t>
            </a:r>
            <a:endParaRPr lang="en-US" dirty="0"/>
          </a:p>
          <a:p>
            <a:endParaRPr lang="en-US" dirty="0"/>
          </a:p>
        </p:txBody>
      </p:sp>
      <p:pic>
        <p:nvPicPr>
          <p:cNvPr id="5" name="Picture 4"/>
          <p:cNvPicPr>
            <a:picLocks noChangeAspect="1"/>
          </p:cNvPicPr>
          <p:nvPr/>
        </p:nvPicPr>
        <p:blipFill>
          <a:blip r:embed="rId3"/>
          <a:stretch>
            <a:fillRect/>
          </a:stretch>
        </p:blipFill>
        <p:spPr>
          <a:xfrm>
            <a:off x="4953000" y="4495800"/>
            <a:ext cx="3505200" cy="1121408"/>
          </a:xfrm>
          <a:prstGeom prst="rect">
            <a:avLst/>
          </a:prstGeom>
        </p:spPr>
      </p:pic>
    </p:spTree>
    <p:extLst>
      <p:ext uri="{BB962C8B-B14F-4D97-AF65-F5344CB8AC3E}">
        <p14:creationId xmlns:p14="http://schemas.microsoft.com/office/powerpoint/2010/main" val="367871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624" y="3505200"/>
            <a:ext cx="8763000" cy="1524000"/>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375" y="2819400"/>
            <a:ext cx="9788825" cy="2514600"/>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992" y="3657600"/>
            <a:ext cx="9463608" cy="2514600"/>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a:xfrm>
            <a:off x="914400" y="1646237"/>
            <a:ext cx="7391400" cy="4525963"/>
          </a:xfrm>
        </p:spPr>
        <p:txBody>
          <a:bodyPr>
            <a:normAutofit/>
          </a:bodyPr>
          <a:lstStyle/>
          <a:p>
            <a:pPr marL="342900" indent="-342900">
              <a:buFont typeface="Arial"/>
              <a:buChar char="•"/>
            </a:pPr>
            <a:r>
              <a:rPr lang="en-US" sz="2400" dirty="0"/>
              <a:t>JavaScript runs right inside the browser</a:t>
            </a:r>
          </a:p>
          <a:p>
            <a:pPr marL="342900" indent="-342900">
              <a:buFont typeface="Arial"/>
              <a:buChar char="•"/>
            </a:pPr>
            <a:r>
              <a:rPr lang="en-US" sz="2400" dirty="0"/>
              <a:t>JavaScript is dynamically typed</a:t>
            </a:r>
          </a:p>
          <a:p>
            <a:pPr marL="342900" indent="-342900">
              <a:buFont typeface="Arial"/>
              <a:buChar char="•"/>
            </a:pPr>
            <a:r>
              <a:rPr lang="en-US" sz="2400" dirty="0"/>
              <a:t>JavaScript is object oriented in that almost everything in the language is an object</a:t>
            </a:r>
          </a:p>
          <a:p>
            <a:pPr marL="804863" lvl="1" indent="-342900">
              <a:buFont typeface="Arial"/>
              <a:buChar char="•"/>
            </a:pPr>
            <a:r>
              <a:rPr lang="en-US" sz="2400" dirty="0"/>
              <a:t>the objects in JavaScript are prototype-based rather than class-based.</a:t>
            </a:r>
          </a:p>
          <a:p>
            <a:pPr marL="804863" lvl="1" indent="-342900">
              <a:buFont typeface="Arial"/>
              <a:buChar char="•"/>
            </a:pPr>
            <a:r>
              <a:rPr lang="en-US" sz="2400" dirty="0"/>
              <a:t>while JavaScript shares some syntactic features of PHP, Java or C#, it is also quite different from those languages</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3164634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a:xfrm>
            <a:off x="533400" y="1371600"/>
            <a:ext cx="7772400" cy="4800600"/>
          </a:xfrm>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endParaRPr lang="en-US" dirty="0"/>
          </a:p>
          <a:p>
            <a:pPr marL="342900" indent="-342900">
              <a:buFont typeface="Arial"/>
              <a:buChar char="•"/>
            </a:pPr>
            <a:r>
              <a:rPr lang="en-US" b="1"/>
              <a:t>Arrays </a:t>
            </a:r>
            <a:endParaRPr lang="en-US" b="1" dirty="0"/>
          </a:p>
        </p:txBody>
      </p:sp>
    </p:spTree>
    <p:extLst>
      <p:ext uri="{BB962C8B-B14F-4D97-AF65-F5344CB8AC3E}">
        <p14:creationId xmlns:p14="http://schemas.microsoft.com/office/powerpoint/2010/main" val="97064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609600" y="1295400"/>
            <a:ext cx="8077200" cy="5257799"/>
          </a:xfrm>
        </p:spPr>
        <p:txBody>
          <a:bodyPr>
            <a:normAutofit fontScale="92500" lnSpcReduction="1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a:t>
            </a:r>
            <a:r>
              <a:rPr lang="en-US" b="1" dirty="0"/>
              <a:t>===</a:t>
            </a:r>
            <a:r>
              <a:rPr lang="en-US" dirty="0"/>
              <a:t> operator, which tests not only for equality but </a:t>
            </a:r>
            <a:r>
              <a:rPr lang="en-US" b="1" dirty="0"/>
              <a:t>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a:xfrm>
            <a:off x="914400" y="1646237"/>
            <a:ext cx="7391400" cy="4525963"/>
          </a:xfrm>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a:t>
            </a:r>
          </a:p>
          <a:p>
            <a:r>
              <a:rPr lang="en-US" dirty="0"/>
              <a:t>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extLst>
              <p:ext uri="{D42A27DB-BD31-4B8C-83A1-F6EECF244321}">
                <p14:modId xmlns:p14="http://schemas.microsoft.com/office/powerpoint/2010/main" val="2202749179"/>
              </p:ext>
            </p:extLst>
          </p:nvPr>
        </p:nvGraphicFramePr>
        <p:xfrm>
          <a:off x="228600" y="1143003"/>
          <a:ext cx="8305800" cy="5257060"/>
        </p:xfrm>
        <a:graphic>
          <a:graphicData uri="http://schemas.openxmlformats.org/drawingml/2006/table">
            <a:tbl>
              <a:tblPr firstRow="1" firstCol="1">
                <a:tableStyleId>{5C22544A-7EE6-4342-B048-85BDC9FD1C3A}</a:tableStyleId>
              </a:tblPr>
              <a:tblGrid>
                <a:gridCol w="2100404">
                  <a:extLst>
                    <a:ext uri="{9D8B030D-6E8A-4147-A177-3AD203B41FA5}">
                      <a16:colId xmlns:a16="http://schemas.microsoft.com/office/drawing/2014/main" val="20000"/>
                    </a:ext>
                  </a:extLst>
                </a:gridCol>
                <a:gridCol w="3650567">
                  <a:extLst>
                    <a:ext uri="{9D8B030D-6E8A-4147-A177-3AD203B41FA5}">
                      <a16:colId xmlns:a16="http://schemas.microsoft.com/office/drawing/2014/main" val="20001"/>
                    </a:ext>
                  </a:extLst>
                </a:gridCol>
                <a:gridCol w="2554829">
                  <a:extLst>
                    <a:ext uri="{9D8B030D-6E8A-4147-A177-3AD203B41FA5}">
                      <a16:colId xmlns:a16="http://schemas.microsoft.com/office/drawing/2014/main" val="20002"/>
                    </a:ext>
                  </a:extLst>
                </a:gridCol>
              </a:tblGrid>
              <a:tr h="350406">
                <a:tc>
                  <a:txBody>
                    <a:bodyPr/>
                    <a:lstStyle/>
                    <a:p>
                      <a:pPr>
                        <a:lnSpc>
                          <a:spcPct val="100000"/>
                        </a:lnSpc>
                        <a:spcBef>
                          <a:spcPts val="0"/>
                        </a:spcBef>
                        <a:spcAft>
                          <a:spcPts val="0"/>
                        </a:spcAft>
                      </a:pPr>
                      <a:r>
                        <a:rPr lang="en-CA" sz="2400" dirty="0"/>
                        <a:t>Operator</a:t>
                      </a:r>
                      <a:endParaRPr lang="en-CA" sz="3200" dirty="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2400"/>
                        <a:t>Description</a:t>
                      </a:r>
                      <a:endParaRPr lang="en-CA" sz="3200">
                        <a:solidFill>
                          <a:srgbClr val="1F497D"/>
                        </a:solidFill>
                        <a:latin typeface="Calibri"/>
                        <a:ea typeface="Calibri"/>
                        <a:cs typeface="Times New Roman"/>
                      </a:endParaRPr>
                    </a:p>
                  </a:txBody>
                  <a:tcPr marL="68580" marR="68580" marT="0" marB="0"/>
                </a:tc>
                <a:tc>
                  <a:txBody>
                    <a:bodyPr/>
                    <a:lstStyle/>
                    <a:p>
                      <a:pPr>
                        <a:lnSpc>
                          <a:spcPct val="100000"/>
                        </a:lnSpc>
                        <a:spcBef>
                          <a:spcPts val="0"/>
                        </a:spcBef>
                        <a:spcAft>
                          <a:spcPts val="0"/>
                        </a:spcAft>
                      </a:pPr>
                      <a:r>
                        <a:rPr lang="en-CA" sz="2400"/>
                        <a:t>Matches (x=9)</a:t>
                      </a:r>
                      <a:endParaRPr lang="en-CA" sz="32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53437">
                <a:tc>
                  <a:txBody>
                    <a:bodyPr/>
                    <a:lstStyle/>
                    <a:p>
                      <a:pPr>
                        <a:lnSpc>
                          <a:spcPct val="100000"/>
                        </a:lnSpc>
                        <a:spcBef>
                          <a:spcPts val="0"/>
                        </a:spcBef>
                        <a:spcAft>
                          <a:spcPts val="0"/>
                        </a:spcAft>
                      </a:pPr>
                      <a:r>
                        <a:rPr lang="en-CA" sz="2000" dirty="0"/>
                        <a:t>==</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Equals</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a:t>(x==9) is true</a:t>
                      </a:r>
                      <a:br>
                        <a:rPr lang="en-CA" sz="2000"/>
                      </a:br>
                      <a:r>
                        <a:rPr lang="en-CA" sz="2000"/>
                        <a:t>(x=="9") is true</a:t>
                      </a:r>
                      <a:endParaRPr lang="en-CA" sz="20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739197">
                <a:tc>
                  <a:txBody>
                    <a:bodyPr/>
                    <a:lstStyle/>
                    <a:p>
                      <a:pPr>
                        <a:lnSpc>
                          <a:spcPct val="100000"/>
                        </a:lnSpc>
                        <a:spcBef>
                          <a:spcPts val="0"/>
                        </a:spcBef>
                        <a:spcAft>
                          <a:spcPts val="0"/>
                        </a:spcAft>
                      </a:pPr>
                      <a:r>
                        <a:rPr lang="en-CA" sz="2000"/>
                        <a:t>===</a:t>
                      </a:r>
                      <a:endParaRPr lang="en-CA" sz="200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Exactly equals, including type</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a:t>(x==="9") is false</a:t>
                      </a:r>
                    </a:p>
                    <a:p>
                      <a:pPr>
                        <a:lnSpc>
                          <a:spcPct val="100000"/>
                        </a:lnSpc>
                        <a:spcBef>
                          <a:spcPts val="0"/>
                        </a:spcBef>
                        <a:spcAft>
                          <a:spcPts val="0"/>
                        </a:spcAft>
                      </a:pPr>
                      <a:r>
                        <a:rPr lang="en-CA" sz="2000"/>
                        <a:t>(x===9) is true</a:t>
                      </a:r>
                      <a:endParaRPr lang="en-CA" sz="20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36076">
                <a:tc>
                  <a:txBody>
                    <a:bodyPr/>
                    <a:lstStyle/>
                    <a:p>
                      <a:pPr>
                        <a:lnSpc>
                          <a:spcPct val="100000"/>
                        </a:lnSpc>
                        <a:spcBef>
                          <a:spcPts val="0"/>
                        </a:spcBef>
                        <a:spcAft>
                          <a:spcPts val="0"/>
                        </a:spcAft>
                      </a:pPr>
                      <a:r>
                        <a:rPr lang="en-CA" sz="2000"/>
                        <a:t>&lt; , &gt;</a:t>
                      </a:r>
                      <a:endParaRPr lang="en-CA" sz="200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Less than, Greater Than</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a:t>(x&lt;5) is false</a:t>
                      </a:r>
                      <a:endParaRPr lang="en-CA" sz="20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69160">
                <a:tc>
                  <a:txBody>
                    <a:bodyPr/>
                    <a:lstStyle/>
                    <a:p>
                      <a:pPr>
                        <a:lnSpc>
                          <a:spcPct val="100000"/>
                        </a:lnSpc>
                        <a:spcBef>
                          <a:spcPts val="0"/>
                        </a:spcBef>
                        <a:spcAft>
                          <a:spcPts val="0"/>
                        </a:spcAft>
                      </a:pPr>
                      <a:r>
                        <a:rPr lang="en-CA" sz="2000"/>
                        <a:t>&lt;= , &gt;=</a:t>
                      </a:r>
                      <a:endParaRPr lang="en-CA" sz="200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Less than or equal, greater than or equal</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a:t>(x&lt;=9) is true</a:t>
                      </a:r>
                      <a:endParaRPr lang="en-CA" sz="20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821354">
                <a:tc>
                  <a:txBody>
                    <a:bodyPr/>
                    <a:lstStyle/>
                    <a:p>
                      <a:pPr>
                        <a:lnSpc>
                          <a:spcPct val="100000"/>
                        </a:lnSpc>
                        <a:spcBef>
                          <a:spcPts val="0"/>
                        </a:spcBef>
                        <a:spcAft>
                          <a:spcPts val="0"/>
                        </a:spcAft>
                      </a:pPr>
                      <a:r>
                        <a:rPr lang="en-CA" sz="2000"/>
                        <a:t>!=</a:t>
                      </a:r>
                      <a:endParaRPr lang="en-CA" sz="200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Not equal</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a:t>(4!=x) is true</a:t>
                      </a:r>
                      <a:endParaRPr lang="en-CA" sz="20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1072076">
                <a:tc>
                  <a:txBody>
                    <a:bodyPr/>
                    <a:lstStyle/>
                    <a:p>
                      <a:pPr>
                        <a:lnSpc>
                          <a:spcPct val="100000"/>
                        </a:lnSpc>
                        <a:spcBef>
                          <a:spcPts val="0"/>
                        </a:spcBef>
                        <a:spcAft>
                          <a:spcPts val="0"/>
                        </a:spcAft>
                      </a:pPr>
                      <a:r>
                        <a:rPr lang="en-CA" sz="2000" dirty="0"/>
                        <a:t>!==</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Not equal in either value or type</a:t>
                      </a:r>
                      <a:endParaRPr lang="en-CA" sz="2000" dirty="0">
                        <a:solidFill>
                          <a:srgbClr val="000000"/>
                        </a:solidFill>
                        <a:latin typeface="Calibri"/>
                        <a:ea typeface="Times New Roman"/>
                        <a:cs typeface="Times New Roman"/>
                      </a:endParaRPr>
                    </a:p>
                  </a:txBody>
                  <a:tcPr marL="68580" marR="68580" marT="0" marB="0"/>
                </a:tc>
                <a:tc>
                  <a:txBody>
                    <a:bodyPr/>
                    <a:lstStyle/>
                    <a:p>
                      <a:pPr>
                        <a:lnSpc>
                          <a:spcPct val="100000"/>
                        </a:lnSpc>
                        <a:spcBef>
                          <a:spcPts val="0"/>
                        </a:spcBef>
                        <a:spcAft>
                          <a:spcPts val="0"/>
                        </a:spcAft>
                      </a:pPr>
                      <a:r>
                        <a:rPr lang="en-CA" sz="2000" dirty="0"/>
                        <a:t>(x!=="9") is true</a:t>
                      </a:r>
                    </a:p>
                    <a:p>
                      <a:pPr>
                        <a:lnSpc>
                          <a:spcPct val="100000"/>
                        </a:lnSpc>
                        <a:spcBef>
                          <a:spcPts val="0"/>
                        </a:spcBef>
                        <a:spcAft>
                          <a:spcPts val="0"/>
                        </a:spcAft>
                      </a:pPr>
                      <a:r>
                        <a:rPr lang="en-CA" sz="2000" dirty="0"/>
                        <a:t>(x!==9) is false</a:t>
                      </a:r>
                      <a:endParaRPr lang="en-CA" sz="20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124200"/>
            <a:ext cx="7901548" cy="28899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155357"/>
            <a:ext cx="76962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2667000"/>
            <a:ext cx="9209582" cy="4445377"/>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7467600" cy="4754563"/>
          </a:xfrm>
        </p:spPr>
        <p:txBody>
          <a:bodyPr>
            <a:normAutofit/>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457200" y="1371600"/>
            <a:ext cx="8077200" cy="4754563"/>
          </a:xfrm>
        </p:spPr>
        <p:txBody>
          <a:bodyPr>
            <a:normAutofit/>
          </a:bodyPr>
          <a:lstStyle/>
          <a:p>
            <a:r>
              <a:rPr lang="en-US" sz="2400" dirty="0"/>
              <a:t>A </a:t>
            </a:r>
            <a:r>
              <a:rPr lang="en-US" sz="2400" b="1" dirty="0"/>
              <a:t>for loop </a:t>
            </a:r>
            <a:r>
              <a:rPr lang="en-US" sz="2400" dirty="0"/>
              <a:t>combines the common components of a loop: initialization, condition, and post-loop operation into one statement.</a:t>
            </a:r>
          </a:p>
          <a:p>
            <a:r>
              <a:rPr lang="en-US" sz="2400" dirty="0"/>
              <a:t>This statement begins with the </a:t>
            </a:r>
            <a:r>
              <a:rPr lang="en-US" sz="2400" b="1" dirty="0"/>
              <a:t>for</a:t>
            </a:r>
            <a:r>
              <a:rPr lang="en-US" sz="2400" dirty="0"/>
              <a:t> keyword and has the components placed between </a:t>
            </a:r>
            <a:r>
              <a:rPr lang="en-US" sz="2400" b="1" dirty="0"/>
              <a:t>( ) </a:t>
            </a:r>
            <a:r>
              <a:rPr lang="en-US" sz="2400" dirty="0"/>
              <a:t>brackets, semicolon (</a:t>
            </a:r>
            <a:r>
              <a:rPr lang="en-US" sz="2400" b="1" dirty="0"/>
              <a:t>;</a:t>
            </a:r>
            <a:r>
              <a:rPr lang="en-US" sz="2400" dirty="0"/>
              <a:t>) separated as shown</a:t>
            </a:r>
            <a:endParaRPr lang="en-US" sz="2400"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isn’t JavaScript</a:t>
            </a:r>
          </a:p>
        </p:txBody>
      </p:sp>
      <p:sp>
        <p:nvSpPr>
          <p:cNvPr id="3" name="Content Placeholder 2"/>
          <p:cNvSpPr>
            <a:spLocks noGrp="1"/>
          </p:cNvSpPr>
          <p:nvPr>
            <p:ph idx="1"/>
          </p:nvPr>
        </p:nvSpPr>
        <p:spPr>
          <a:xfrm>
            <a:off x="609600" y="1646237"/>
            <a:ext cx="7772400" cy="4525963"/>
          </a:xfrm>
        </p:spPr>
        <p:txBody>
          <a:bodyPr>
            <a:normAutofit/>
          </a:bodyPr>
          <a:lstStyle/>
          <a:p>
            <a:r>
              <a:rPr lang="en-US" sz="2400" dirty="0"/>
              <a:t>Although it contains the word </a:t>
            </a:r>
            <a:r>
              <a:rPr lang="en-US" sz="2400" i="1" dirty="0"/>
              <a:t>Java</a:t>
            </a:r>
            <a:r>
              <a:rPr lang="en-US" sz="2400" dirty="0"/>
              <a:t>, </a:t>
            </a:r>
          </a:p>
          <a:p>
            <a:pPr marL="914400"/>
            <a:r>
              <a:rPr lang="en-US" sz="2400" dirty="0"/>
              <a:t>JavaScript and Java are vastly different programming languages with different uses. </a:t>
            </a:r>
          </a:p>
          <a:p>
            <a:r>
              <a:rPr lang="en-US" sz="2400" dirty="0"/>
              <a:t>Java is a full-fledged compiled, object-oriented language, popular for its ability to run on any platform with a JVM installed. </a:t>
            </a:r>
          </a:p>
          <a:p>
            <a:r>
              <a:rPr lang="en-US" sz="2400" dirty="0"/>
              <a:t>JavaScript is one of the world’s most popular languages, with fewer of the object-oriented features of Java, and runs directly inside the browser, without the need for the JVM.</a:t>
            </a:r>
          </a:p>
        </p:txBody>
      </p:sp>
      <p:sp>
        <p:nvSpPr>
          <p:cNvPr id="4" name="Content Placeholder 3"/>
          <p:cNvSpPr>
            <a:spLocks noGrp="1"/>
          </p:cNvSpPr>
          <p:nvPr>
            <p:ph sz="quarter" idx="13"/>
          </p:nvPr>
        </p:nvSpPr>
        <p:spPr/>
        <p:txBody>
          <a:bodyPr>
            <a:normAutofit lnSpcReduction="10000"/>
          </a:bodyPr>
          <a:lstStyle/>
          <a:p>
            <a:r>
              <a:rPr lang="en-US" dirty="0"/>
              <a:t>It’s not Java</a:t>
            </a:r>
          </a:p>
        </p:txBody>
      </p:sp>
    </p:spTree>
    <p:extLst>
      <p:ext uri="{BB962C8B-B14F-4D97-AF65-F5344CB8AC3E}">
        <p14:creationId xmlns:p14="http://schemas.microsoft.com/office/powerpoint/2010/main" val="4035733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457200" y="2130331"/>
            <a:ext cx="8077200" cy="2975069"/>
          </a:xfrm>
        </p:spPr>
        <p:txBody>
          <a:bodyPr>
            <a:normAutofit/>
          </a:bodyPr>
          <a:lstStyle/>
          <a:p>
            <a:r>
              <a:rPr lang="en-US" sz="2400" b="1" dirty="0"/>
              <a:t>Functions </a:t>
            </a:r>
            <a:r>
              <a:rPr lang="en-US" sz="2400" dirty="0"/>
              <a:t>are the building block for modular code in JavaScript.</a:t>
            </a:r>
          </a:p>
          <a:p>
            <a:r>
              <a:rPr lang="en-US" sz="2400" dirty="0"/>
              <a:t>They are defined by using the reserved word </a:t>
            </a:r>
            <a:r>
              <a:rPr lang="en-US" sz="2400" b="1" dirty="0"/>
              <a:t>function</a:t>
            </a:r>
            <a:r>
              <a:rPr lang="en-US" sz="2400" dirty="0"/>
              <a:t> and then the function name and (optional) parameters.</a:t>
            </a:r>
          </a:p>
          <a:p>
            <a:r>
              <a:rPr lang="en-US" sz="2400" dirty="0"/>
              <a:t>Since JavaScript is dynamically typed, functions do not require a return type, nor do the parameters require type.</a:t>
            </a:r>
            <a:endParaRPr lang="en-US" sz="2400"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762000" y="1371600"/>
            <a:ext cx="7924800" cy="4754563"/>
          </a:xfrm>
        </p:spPr>
        <p:txBody>
          <a:bodyPr>
            <a:noAutofit/>
          </a:bodyPr>
          <a:lstStyle/>
          <a:p>
            <a:pPr>
              <a:spcBef>
                <a:spcPts val="0"/>
              </a:spcBef>
              <a:spcAft>
                <a:spcPts val="0"/>
              </a:spcAft>
            </a:pPr>
            <a:r>
              <a:rPr lang="en-US" sz="2800" dirty="0"/>
              <a:t>Therefore a function to raise x to the </a:t>
            </a:r>
            <a:r>
              <a:rPr lang="en-US" sz="2800" dirty="0" err="1"/>
              <a:t>yth</a:t>
            </a:r>
            <a:r>
              <a:rPr lang="en-US" sz="2800" dirty="0"/>
              <a:t> power might be defined as:</a:t>
            </a:r>
          </a:p>
          <a:p>
            <a:pPr marL="860425">
              <a:spcBef>
                <a:spcPts val="0"/>
              </a:spcBef>
              <a:spcAft>
                <a:spcPts val="0"/>
              </a:spcAft>
            </a:pPr>
            <a:r>
              <a:rPr lang="en-US" sz="2800" b="1" dirty="0"/>
              <a:t>function power(</a:t>
            </a:r>
            <a:r>
              <a:rPr lang="en-US" sz="2800" b="1" dirty="0" err="1"/>
              <a:t>x,y</a:t>
            </a:r>
            <a:r>
              <a:rPr lang="en-US" sz="2800" b="1" dirty="0"/>
              <a:t>){</a:t>
            </a:r>
          </a:p>
          <a:p>
            <a:pPr marL="860425">
              <a:spcBef>
                <a:spcPts val="0"/>
              </a:spcBef>
              <a:spcAft>
                <a:spcPts val="0"/>
              </a:spcAft>
            </a:pPr>
            <a:r>
              <a:rPr lang="en-US" sz="2800" dirty="0"/>
              <a:t>		</a:t>
            </a:r>
            <a:r>
              <a:rPr lang="en-US" sz="2800" dirty="0" err="1"/>
              <a:t>var</a:t>
            </a:r>
            <a:r>
              <a:rPr lang="en-US" sz="2800" dirty="0"/>
              <a:t> pow=1;</a:t>
            </a:r>
          </a:p>
          <a:p>
            <a:pPr marL="860425">
              <a:spcBef>
                <a:spcPts val="0"/>
              </a:spcBef>
              <a:spcAft>
                <a:spcPts val="0"/>
              </a:spcAft>
            </a:pPr>
            <a:r>
              <a:rPr lang="da-DK" sz="2800" dirty="0"/>
              <a:t>		for (var i=0;i&lt;y;i++){</a:t>
            </a:r>
          </a:p>
          <a:p>
            <a:pPr marL="860425">
              <a:spcBef>
                <a:spcPts val="0"/>
              </a:spcBef>
              <a:spcAft>
                <a:spcPts val="0"/>
              </a:spcAft>
            </a:pPr>
            <a:r>
              <a:rPr lang="da-DK" sz="2800" dirty="0"/>
              <a:t>			pow = pow*x;</a:t>
            </a:r>
          </a:p>
          <a:p>
            <a:pPr marL="860425">
              <a:spcBef>
                <a:spcPts val="0"/>
              </a:spcBef>
              <a:spcAft>
                <a:spcPts val="0"/>
              </a:spcAft>
            </a:pPr>
            <a:r>
              <a:rPr lang="da-DK" sz="2800" dirty="0"/>
              <a:t>		}</a:t>
            </a:r>
          </a:p>
          <a:p>
            <a:pPr marL="860425">
              <a:spcBef>
                <a:spcPts val="0"/>
              </a:spcBef>
              <a:spcAft>
                <a:spcPts val="0"/>
              </a:spcAft>
            </a:pPr>
            <a:r>
              <a:rPr lang="da-DK" sz="2800" dirty="0"/>
              <a:t>		return pow;</a:t>
            </a:r>
          </a:p>
          <a:p>
            <a:pPr marL="860425">
              <a:spcBef>
                <a:spcPts val="0"/>
              </a:spcBef>
              <a:spcAft>
                <a:spcPts val="0"/>
              </a:spcAft>
            </a:pPr>
            <a:r>
              <a:rPr lang="da-DK" sz="2800" b="1" dirty="0"/>
              <a:t>}</a:t>
            </a:r>
          </a:p>
          <a:p>
            <a:pPr>
              <a:spcBef>
                <a:spcPts val="0"/>
              </a:spcBef>
              <a:spcAft>
                <a:spcPts val="0"/>
              </a:spcAft>
            </a:pPr>
            <a:r>
              <a:rPr lang="da-DK" sz="2800" dirty="0"/>
              <a:t>And </a:t>
            </a:r>
            <a:r>
              <a:rPr lang="da-DK" sz="2800" dirty="0" err="1"/>
              <a:t>called</a:t>
            </a:r>
            <a:r>
              <a:rPr lang="da-DK" sz="2800" dirty="0"/>
              <a:t> as</a:t>
            </a:r>
          </a:p>
          <a:p>
            <a:pPr>
              <a:spcBef>
                <a:spcPts val="0"/>
              </a:spcBef>
              <a:spcAft>
                <a:spcPts val="0"/>
              </a:spcAft>
            </a:pPr>
            <a:r>
              <a:rPr lang="en-US" sz="2800" b="1" dirty="0"/>
              <a:t>	power(2,10);</a:t>
            </a:r>
            <a:endParaRPr lang="en-US" sz="2800"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a:xfrm>
            <a:off x="609600" y="1371601"/>
            <a:ext cx="7696200" cy="5029200"/>
          </a:xfrm>
        </p:spPr>
        <p:txBody>
          <a:bodyPr>
            <a:normAutofit/>
          </a:bodyPr>
          <a:lstStyle/>
          <a:p>
            <a:r>
              <a:rPr lang="en-US" dirty="0"/>
              <a:t>The alert() function makes the browser show a pop-up to the user, with whatever is passed being the message displayed. </a:t>
            </a:r>
          </a:p>
          <a:p>
            <a:r>
              <a:rPr lang="en-US" dirty="0"/>
              <a:t>The following JavaScript code displays a simple hello world message in a pop-up:</a:t>
            </a:r>
          </a:p>
          <a:p>
            <a:r>
              <a:rPr lang="en-US" b="1" dirty="0"/>
              <a:t>	alert ( "Good Morning" );</a:t>
            </a:r>
          </a:p>
          <a:p>
            <a:r>
              <a:rPr lang="en-US" dirty="0"/>
              <a:t>Using alerts can get tedious fast. </a:t>
            </a:r>
          </a:p>
          <a:p>
            <a:r>
              <a:rPr lang="en-US" dirty="0"/>
              <a:t>When using debugger tools in your browser you can write output to a log with:</a:t>
            </a:r>
          </a:p>
          <a:p>
            <a:r>
              <a:rPr lang="en-US" b="1" dirty="0"/>
              <a:t>	console.log("Put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a:xfrm>
            <a:off x="896471" y="1219200"/>
            <a:ext cx="7162800" cy="5333999"/>
          </a:xfrm>
        </p:spPr>
        <p:txBody>
          <a:bodyPr>
            <a:noAutofit/>
          </a:bodyPr>
          <a:lstStyle/>
          <a:p>
            <a:pPr>
              <a:lnSpc>
                <a:spcPct val="120000"/>
              </a:lnSpc>
              <a:spcBef>
                <a:spcPts val="0"/>
              </a:spcBef>
              <a:spcAft>
                <a:spcPts val="0"/>
              </a:spcAft>
            </a:pPr>
            <a:r>
              <a:rPr lang="en-US" sz="2400" dirty="0"/>
              <a:t>&lt;!DOCTYPE html&gt;</a:t>
            </a:r>
          </a:p>
          <a:p>
            <a:pPr>
              <a:lnSpc>
                <a:spcPct val="120000"/>
              </a:lnSpc>
              <a:spcBef>
                <a:spcPts val="0"/>
              </a:spcBef>
              <a:spcAft>
                <a:spcPts val="0"/>
              </a:spcAft>
            </a:pPr>
            <a:r>
              <a:rPr lang="en-US" sz="2400" dirty="0"/>
              <a:t>&lt;html&gt;</a:t>
            </a:r>
          </a:p>
          <a:p>
            <a:pPr>
              <a:lnSpc>
                <a:spcPct val="120000"/>
              </a:lnSpc>
              <a:spcBef>
                <a:spcPts val="0"/>
              </a:spcBef>
              <a:spcAft>
                <a:spcPts val="0"/>
              </a:spcAft>
            </a:pPr>
            <a:r>
              <a:rPr lang="en-US" sz="2400" dirty="0"/>
              <a:t>&lt;body&gt;</a:t>
            </a:r>
          </a:p>
          <a:p>
            <a:pPr>
              <a:lnSpc>
                <a:spcPct val="120000"/>
              </a:lnSpc>
              <a:spcBef>
                <a:spcPts val="0"/>
              </a:spcBef>
              <a:spcAft>
                <a:spcPts val="0"/>
              </a:spcAft>
            </a:pPr>
            <a:r>
              <a:rPr lang="en-US" sz="2400" dirty="0"/>
              <a:t>&lt;p&gt;Click the button to display an alert box.&lt;/p&gt;</a:t>
            </a:r>
          </a:p>
          <a:p>
            <a:pPr>
              <a:lnSpc>
                <a:spcPct val="120000"/>
              </a:lnSpc>
              <a:spcBef>
                <a:spcPts val="0"/>
              </a:spcBef>
              <a:spcAft>
                <a:spcPts val="0"/>
              </a:spcAft>
            </a:pPr>
            <a:r>
              <a:rPr lang="en-US" sz="2400" dirty="0"/>
              <a:t>        &lt;button </a:t>
            </a:r>
            <a:r>
              <a:rPr lang="en-US" sz="2400" dirty="0" err="1"/>
              <a:t>onclick</a:t>
            </a:r>
            <a:r>
              <a:rPr lang="en-US" sz="2400" dirty="0"/>
              <a:t>="</a:t>
            </a:r>
            <a:r>
              <a:rPr lang="en-US" sz="2400" dirty="0" err="1"/>
              <a:t>myFunction</a:t>
            </a:r>
            <a:r>
              <a:rPr lang="en-US" sz="2400" dirty="0"/>
              <a:t>()"&gt;Try it&lt;/button&gt;</a:t>
            </a:r>
          </a:p>
          <a:p>
            <a:pPr>
              <a:lnSpc>
                <a:spcPct val="120000"/>
              </a:lnSpc>
              <a:spcBef>
                <a:spcPts val="0"/>
              </a:spcBef>
              <a:spcAft>
                <a:spcPts val="0"/>
              </a:spcAft>
            </a:pPr>
            <a:r>
              <a:rPr lang="en-US" sz="2400" dirty="0"/>
              <a:t>&lt;script&gt;</a:t>
            </a:r>
          </a:p>
          <a:p>
            <a:pPr>
              <a:lnSpc>
                <a:spcPct val="120000"/>
              </a:lnSpc>
              <a:spcBef>
                <a:spcPts val="0"/>
              </a:spcBef>
              <a:spcAft>
                <a:spcPts val="0"/>
              </a:spcAft>
            </a:pPr>
            <a:r>
              <a:rPr lang="en-US" sz="2400" dirty="0"/>
              <a:t>    function </a:t>
            </a:r>
            <a:r>
              <a:rPr lang="en-US" sz="2400" dirty="0" err="1"/>
              <a:t>myFunction</a:t>
            </a:r>
            <a:r>
              <a:rPr lang="en-US" sz="2400" dirty="0"/>
              <a:t>() {</a:t>
            </a:r>
          </a:p>
          <a:p>
            <a:pPr>
              <a:lnSpc>
                <a:spcPct val="120000"/>
              </a:lnSpc>
              <a:spcBef>
                <a:spcPts val="0"/>
              </a:spcBef>
              <a:spcAft>
                <a:spcPts val="0"/>
              </a:spcAft>
            </a:pPr>
            <a:r>
              <a:rPr lang="en-US" sz="2400" dirty="0"/>
              <a:t>          alert("Hello! I am an alert box!");</a:t>
            </a:r>
          </a:p>
          <a:p>
            <a:pPr>
              <a:lnSpc>
                <a:spcPct val="120000"/>
              </a:lnSpc>
              <a:spcBef>
                <a:spcPts val="0"/>
              </a:spcBef>
              <a:spcAft>
                <a:spcPts val="0"/>
              </a:spcAft>
            </a:pPr>
            <a:r>
              <a:rPr lang="en-US" sz="2400" dirty="0"/>
              <a:t>    }</a:t>
            </a:r>
          </a:p>
          <a:p>
            <a:pPr>
              <a:lnSpc>
                <a:spcPct val="120000"/>
              </a:lnSpc>
              <a:spcBef>
                <a:spcPts val="0"/>
              </a:spcBef>
              <a:spcAft>
                <a:spcPts val="0"/>
              </a:spcAft>
            </a:pPr>
            <a:r>
              <a:rPr lang="en-US" sz="2400" dirty="0"/>
              <a:t>&lt;/script&gt;</a:t>
            </a:r>
          </a:p>
          <a:p>
            <a:pPr>
              <a:lnSpc>
                <a:spcPct val="120000"/>
              </a:lnSpc>
              <a:spcBef>
                <a:spcPts val="0"/>
              </a:spcBef>
              <a:spcAft>
                <a:spcPts val="0"/>
              </a:spcAft>
            </a:pPr>
            <a:r>
              <a:rPr lang="en-US" sz="2400" dirty="0"/>
              <a:t>&lt;/body&gt;</a:t>
            </a:r>
          </a:p>
          <a:p>
            <a:pPr>
              <a:lnSpc>
                <a:spcPct val="120000"/>
              </a:lnSpc>
              <a:spcBef>
                <a:spcPts val="0"/>
              </a:spcBef>
              <a:spcAft>
                <a:spcPts val="0"/>
              </a:spcAft>
            </a:pPr>
            <a:r>
              <a:rPr lang="en-US" sz="2400" dirty="0"/>
              <a:t>&lt;/html&gt;</a:t>
            </a:r>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844190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a:xfrm>
            <a:off x="533400" y="1219200"/>
            <a:ext cx="7924800" cy="5333999"/>
          </a:xfrm>
        </p:spPr>
        <p:txBody>
          <a:bodyPr>
            <a:noAutofit/>
          </a:bodyPr>
          <a:lstStyle/>
          <a:p>
            <a:pPr>
              <a:lnSpc>
                <a:spcPct val="120000"/>
              </a:lnSpc>
              <a:spcBef>
                <a:spcPts val="0"/>
              </a:spcBef>
              <a:spcAft>
                <a:spcPts val="0"/>
              </a:spcAft>
            </a:pPr>
            <a:r>
              <a:rPr lang="en-US" sz="2400" dirty="0"/>
              <a:t>&lt;!DOCTYPE html&gt;</a:t>
            </a:r>
          </a:p>
          <a:p>
            <a:pPr>
              <a:lnSpc>
                <a:spcPct val="120000"/>
              </a:lnSpc>
              <a:spcBef>
                <a:spcPts val="0"/>
              </a:spcBef>
              <a:spcAft>
                <a:spcPts val="0"/>
              </a:spcAft>
            </a:pPr>
            <a:r>
              <a:rPr lang="en-US" sz="2400" dirty="0"/>
              <a:t>&lt;html&gt;</a:t>
            </a:r>
          </a:p>
          <a:p>
            <a:pPr>
              <a:lnSpc>
                <a:spcPct val="120000"/>
              </a:lnSpc>
              <a:spcBef>
                <a:spcPts val="0"/>
              </a:spcBef>
              <a:spcAft>
                <a:spcPts val="0"/>
              </a:spcAft>
            </a:pPr>
            <a:r>
              <a:rPr lang="en-US" sz="2400" dirty="0"/>
              <a:t>&lt;body&gt;</a:t>
            </a:r>
          </a:p>
          <a:p>
            <a:pPr>
              <a:lnSpc>
                <a:spcPct val="120000"/>
              </a:lnSpc>
              <a:spcBef>
                <a:spcPts val="0"/>
              </a:spcBef>
              <a:spcAft>
                <a:spcPts val="0"/>
              </a:spcAft>
            </a:pPr>
            <a:r>
              <a:rPr lang="en-US" sz="2400" dirty="0"/>
              <a:t>&lt;p&gt;Click the button to display an alert box.&lt;/p&gt;</a:t>
            </a:r>
          </a:p>
          <a:p>
            <a:pPr>
              <a:lnSpc>
                <a:spcPct val="120000"/>
              </a:lnSpc>
              <a:spcBef>
                <a:spcPts val="0"/>
              </a:spcBef>
              <a:spcAft>
                <a:spcPts val="0"/>
              </a:spcAft>
            </a:pPr>
            <a:r>
              <a:rPr lang="en-US" sz="2400" dirty="0"/>
              <a:t>   &lt;button </a:t>
            </a:r>
            <a:r>
              <a:rPr lang="en-US" sz="2400" dirty="0" err="1"/>
              <a:t>onclick</a:t>
            </a:r>
            <a:r>
              <a:rPr lang="en-US" sz="2400" dirty="0"/>
              <a:t>="</a:t>
            </a:r>
            <a:r>
              <a:rPr lang="en-US" sz="2400" dirty="0" err="1"/>
              <a:t>myFunction</a:t>
            </a:r>
            <a:r>
              <a:rPr lang="en-US" sz="2400" dirty="0"/>
              <a:t>()"&gt;Try it&lt;/button&gt;</a:t>
            </a:r>
          </a:p>
          <a:p>
            <a:pPr>
              <a:lnSpc>
                <a:spcPct val="120000"/>
              </a:lnSpc>
              <a:spcBef>
                <a:spcPts val="0"/>
              </a:spcBef>
              <a:spcAft>
                <a:spcPts val="0"/>
              </a:spcAft>
            </a:pPr>
            <a:r>
              <a:rPr lang="en-US" sz="2400" dirty="0"/>
              <a:t>&lt;script&gt;</a:t>
            </a:r>
          </a:p>
          <a:p>
            <a:pPr>
              <a:lnSpc>
                <a:spcPct val="120000"/>
              </a:lnSpc>
              <a:spcBef>
                <a:spcPts val="0"/>
              </a:spcBef>
              <a:spcAft>
                <a:spcPts val="0"/>
              </a:spcAft>
            </a:pPr>
            <a:r>
              <a:rPr lang="en-US" sz="2400" dirty="0"/>
              <a:t>    function </a:t>
            </a:r>
            <a:r>
              <a:rPr lang="en-US" sz="2400" dirty="0" err="1"/>
              <a:t>myFunction</a:t>
            </a:r>
            <a:r>
              <a:rPr lang="en-US" sz="2400" dirty="0"/>
              <a:t>() {</a:t>
            </a:r>
          </a:p>
          <a:p>
            <a:pPr>
              <a:lnSpc>
                <a:spcPct val="120000"/>
              </a:lnSpc>
              <a:spcBef>
                <a:spcPts val="0"/>
              </a:spcBef>
              <a:spcAft>
                <a:spcPts val="0"/>
              </a:spcAft>
            </a:pPr>
            <a:r>
              <a:rPr lang="en-US" sz="2400" dirty="0"/>
              <a:t>       alert("Hello! I am an alert box!");</a:t>
            </a:r>
          </a:p>
          <a:p>
            <a:pPr>
              <a:lnSpc>
                <a:spcPct val="120000"/>
              </a:lnSpc>
              <a:spcBef>
                <a:spcPts val="0"/>
              </a:spcBef>
              <a:spcAft>
                <a:spcPts val="0"/>
              </a:spcAft>
            </a:pPr>
            <a:r>
              <a:rPr lang="en-US" sz="2400" dirty="0"/>
              <a:t>    }</a:t>
            </a:r>
          </a:p>
          <a:p>
            <a:pPr>
              <a:lnSpc>
                <a:spcPct val="120000"/>
              </a:lnSpc>
              <a:spcBef>
                <a:spcPts val="0"/>
              </a:spcBef>
              <a:spcAft>
                <a:spcPts val="0"/>
              </a:spcAft>
            </a:pPr>
            <a:r>
              <a:rPr lang="en-US" sz="2400" dirty="0"/>
              <a:t>&lt;/script&gt;</a:t>
            </a:r>
          </a:p>
          <a:p>
            <a:pPr>
              <a:lnSpc>
                <a:spcPct val="120000"/>
              </a:lnSpc>
              <a:spcBef>
                <a:spcPts val="0"/>
              </a:spcBef>
              <a:spcAft>
                <a:spcPts val="0"/>
              </a:spcAft>
            </a:pPr>
            <a:r>
              <a:rPr lang="en-US" sz="2400" dirty="0"/>
              <a:t>&lt;/body&gt;</a:t>
            </a:r>
          </a:p>
          <a:p>
            <a:pPr>
              <a:lnSpc>
                <a:spcPct val="120000"/>
              </a:lnSpc>
              <a:spcBef>
                <a:spcPts val="0"/>
              </a:spcBef>
              <a:spcAft>
                <a:spcPts val="0"/>
              </a:spcAft>
            </a:pPr>
            <a:r>
              <a:rPr lang="en-US" sz="2400" dirty="0"/>
              <a:t>&lt;/html&gt;</a:t>
            </a:r>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pic>
        <p:nvPicPr>
          <p:cNvPr id="5" name="Picture 4"/>
          <p:cNvPicPr>
            <a:picLocks noChangeAspect="1"/>
          </p:cNvPicPr>
          <p:nvPr/>
        </p:nvPicPr>
        <p:blipFill>
          <a:blip r:embed="rId2"/>
          <a:stretch>
            <a:fillRect/>
          </a:stretch>
        </p:blipFill>
        <p:spPr>
          <a:xfrm>
            <a:off x="3571875" y="1676400"/>
            <a:ext cx="5114925" cy="3409950"/>
          </a:xfrm>
          <a:prstGeom prst="rect">
            <a:avLst/>
          </a:prstGeom>
        </p:spPr>
      </p:pic>
    </p:spTree>
    <p:extLst>
      <p:ext uri="{BB962C8B-B14F-4D97-AF65-F5344CB8AC3E}">
        <p14:creationId xmlns:p14="http://schemas.microsoft.com/office/powerpoint/2010/main" val="2082962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endParaRPr lang="en-US" sz="4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45</a:t>
            </a:fld>
            <a:endParaRPr lang="en-US"/>
          </a:p>
        </p:txBody>
      </p:sp>
      <p:sp>
        <p:nvSpPr>
          <p:cNvPr id="8" name="TextBox 7"/>
          <p:cNvSpPr txBox="1"/>
          <p:nvPr/>
        </p:nvSpPr>
        <p:spPr>
          <a:xfrm>
            <a:off x="609600" y="1600200"/>
            <a:ext cx="8153400" cy="1200329"/>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name = []; // empty array</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name = [value, value, ..., value]; // pre-filled</a:t>
            </a:r>
          </a:p>
          <a:p>
            <a:r>
              <a:rPr lang="en-US" dirty="0">
                <a:latin typeface="Courier New" pitchFamily="49" charset="0"/>
                <a:cs typeface="Courier New" pitchFamily="49" charset="0"/>
              </a:rPr>
              <a:t>name[index] = value; // store element</a:t>
            </a:r>
            <a:r>
              <a:rPr lang="nn-NO" dirty="0">
                <a:latin typeface="Courier New" pitchFamily="49" charset="0"/>
                <a:cs typeface="Courier New" pitchFamily="49" charset="0"/>
              </a:rPr>
              <a:t>		  </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9" name="TextBox 8"/>
          <p:cNvSpPr txBox="1"/>
          <p:nvPr/>
        </p:nvSpPr>
        <p:spPr>
          <a:xfrm>
            <a:off x="609600" y="2990671"/>
            <a:ext cx="8153400" cy="2031325"/>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ducks = ["Huey", "Dewey", "Louie"];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stooges = []; // </a:t>
            </a:r>
            <a:r>
              <a:rPr lang="en-US" dirty="0" err="1">
                <a:latin typeface="Courier New" pitchFamily="49" charset="0"/>
                <a:cs typeface="Courier New" pitchFamily="49" charset="0"/>
              </a:rPr>
              <a:t>stooges.length</a:t>
            </a:r>
            <a:r>
              <a:rPr lang="en-US" dirty="0">
                <a:latin typeface="Courier New" pitchFamily="49" charset="0"/>
                <a:cs typeface="Courier New" pitchFamily="49" charset="0"/>
              </a:rPr>
              <a:t> is 0</a:t>
            </a:r>
          </a:p>
          <a:p>
            <a:r>
              <a:rPr lang="en-US" dirty="0">
                <a:latin typeface="Courier New" pitchFamily="49" charset="0"/>
                <a:cs typeface="Courier New" pitchFamily="49" charset="0"/>
              </a:rPr>
              <a:t>stooges[0] = "Larry"; // </a:t>
            </a:r>
            <a:r>
              <a:rPr lang="en-US" dirty="0" err="1">
                <a:latin typeface="Courier New" pitchFamily="49" charset="0"/>
                <a:cs typeface="Courier New" pitchFamily="49" charset="0"/>
              </a:rPr>
              <a:t>stooges.length</a:t>
            </a:r>
            <a:r>
              <a:rPr lang="en-US" dirty="0">
                <a:latin typeface="Courier New" pitchFamily="49" charset="0"/>
                <a:cs typeface="Courier New" pitchFamily="49" charset="0"/>
              </a:rPr>
              <a:t> is 1</a:t>
            </a:r>
          </a:p>
          <a:p>
            <a:r>
              <a:rPr lang="en-US" dirty="0">
                <a:latin typeface="Courier New" pitchFamily="49" charset="0"/>
                <a:cs typeface="Courier New" pitchFamily="49" charset="0"/>
              </a:rPr>
              <a:t>stooges[1] = "Moe"; // </a:t>
            </a:r>
            <a:r>
              <a:rPr lang="en-US" dirty="0" err="1">
                <a:latin typeface="Courier New" pitchFamily="49" charset="0"/>
                <a:cs typeface="Courier New" pitchFamily="49" charset="0"/>
              </a:rPr>
              <a:t>stooges.length</a:t>
            </a:r>
            <a:r>
              <a:rPr lang="en-US" dirty="0">
                <a:latin typeface="Courier New" pitchFamily="49" charset="0"/>
                <a:cs typeface="Courier New" pitchFamily="49" charset="0"/>
              </a:rPr>
              <a:t> is 2</a:t>
            </a:r>
          </a:p>
          <a:p>
            <a:r>
              <a:rPr lang="en-US" dirty="0">
                <a:latin typeface="Courier New" pitchFamily="49" charset="0"/>
                <a:cs typeface="Courier New" pitchFamily="49" charset="0"/>
              </a:rPr>
              <a:t>stooges[4] = "Curly"; // </a:t>
            </a:r>
            <a:r>
              <a:rPr lang="en-US" dirty="0" err="1">
                <a:latin typeface="Courier New" pitchFamily="49" charset="0"/>
                <a:cs typeface="Courier New" pitchFamily="49" charset="0"/>
              </a:rPr>
              <a:t>stooges.length</a:t>
            </a:r>
            <a:r>
              <a:rPr lang="en-US" dirty="0">
                <a:latin typeface="Courier New" pitchFamily="49" charset="0"/>
                <a:cs typeface="Courier New" pitchFamily="49" charset="0"/>
              </a:rPr>
              <a:t> is 5</a:t>
            </a:r>
          </a:p>
          <a:p>
            <a:r>
              <a:rPr lang="en-US" dirty="0">
                <a:latin typeface="Courier New" pitchFamily="49" charset="0"/>
                <a:cs typeface="Courier New" pitchFamily="49" charset="0"/>
              </a:rPr>
              <a:t>stooges[4] = "</a:t>
            </a:r>
            <a:r>
              <a:rPr lang="en-US" dirty="0" err="1">
                <a:latin typeface="Courier New" pitchFamily="49" charset="0"/>
                <a:cs typeface="Courier New" pitchFamily="49" charset="0"/>
              </a:rPr>
              <a:t>Shemp</a:t>
            </a:r>
            <a:r>
              <a:rPr lang="en-US" dirty="0">
                <a:latin typeface="Courier New" pitchFamily="49" charset="0"/>
                <a:cs typeface="Courier New" pitchFamily="49" charset="0"/>
              </a:rPr>
              <a:t>"; // </a:t>
            </a:r>
            <a:r>
              <a:rPr lang="en-US" dirty="0" err="1">
                <a:latin typeface="Courier New" pitchFamily="49" charset="0"/>
                <a:cs typeface="Courier New" pitchFamily="49" charset="0"/>
              </a:rPr>
              <a:t>stooges.length</a:t>
            </a:r>
            <a:r>
              <a:rPr lang="en-US" dirty="0">
                <a:latin typeface="Courier New" pitchFamily="49" charset="0"/>
                <a:cs typeface="Courier New" pitchFamily="49" charset="0"/>
              </a:rPr>
              <a:t> is 5</a:t>
            </a:r>
            <a:r>
              <a:rPr lang="nn-NO" dirty="0">
                <a:latin typeface="Courier New" pitchFamily="49" charset="0"/>
                <a:cs typeface="Courier New" pitchFamily="49" charset="0"/>
              </a:rPr>
              <a:t>	  </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2926419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methods</a:t>
            </a:r>
            <a:endParaRPr lang="en-US" sz="4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46</a:t>
            </a:fld>
            <a:endParaRPr lang="en-US"/>
          </a:p>
        </p:txBody>
      </p:sp>
      <p:sp>
        <p:nvSpPr>
          <p:cNvPr id="8" name="TextBox 7"/>
          <p:cNvSpPr txBox="1"/>
          <p:nvPr/>
        </p:nvSpPr>
        <p:spPr>
          <a:xfrm>
            <a:off x="609600" y="1524000"/>
            <a:ext cx="8153400" cy="2031325"/>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a =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 //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a:t>
            </a:r>
          </a:p>
          <a:p>
            <a:r>
              <a:rPr lang="en-US" dirty="0" err="1">
                <a:latin typeface="Courier New" pitchFamily="49" charset="0"/>
                <a:cs typeface="Courier New" pitchFamily="49" charset="0"/>
              </a:rPr>
              <a:t>a.push</a:t>
            </a:r>
            <a:r>
              <a:rPr lang="en-US" dirty="0">
                <a:latin typeface="Courier New" pitchFamily="49" charset="0"/>
                <a:cs typeface="Courier New" pitchFamily="49" charset="0"/>
              </a:rPr>
              <a:t>("Brian"); //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 Brian</a:t>
            </a:r>
          </a:p>
          <a:p>
            <a:r>
              <a:rPr lang="en-US" dirty="0" err="1">
                <a:latin typeface="Courier New" pitchFamily="49" charset="0"/>
                <a:cs typeface="Courier New" pitchFamily="49" charset="0"/>
              </a:rPr>
              <a:t>a.unshift</a:t>
            </a:r>
            <a:r>
              <a:rPr lang="en-US" dirty="0">
                <a:latin typeface="Courier New" pitchFamily="49" charset="0"/>
                <a:cs typeface="Courier New" pitchFamily="49" charset="0"/>
              </a:rPr>
              <a:t>("Kelly"); // Kelly,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 Brian</a:t>
            </a:r>
          </a:p>
          <a:p>
            <a:r>
              <a:rPr lang="en-US" dirty="0" err="1">
                <a:latin typeface="Courier New" pitchFamily="49" charset="0"/>
                <a:cs typeface="Courier New" pitchFamily="49" charset="0"/>
              </a:rPr>
              <a:t>a.pop</a:t>
            </a:r>
            <a:r>
              <a:rPr lang="en-US" dirty="0">
                <a:latin typeface="Courier New" pitchFamily="49" charset="0"/>
                <a:cs typeface="Courier New" pitchFamily="49" charset="0"/>
              </a:rPr>
              <a:t>(); // Kelly,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a:t>
            </a:r>
          </a:p>
          <a:p>
            <a:r>
              <a:rPr lang="en-US" dirty="0" err="1">
                <a:latin typeface="Courier New" pitchFamily="49" charset="0"/>
                <a:cs typeface="Courier New" pitchFamily="49" charset="0"/>
              </a:rPr>
              <a:t>a.shift</a:t>
            </a:r>
            <a:r>
              <a:rPr lang="en-US" dirty="0">
                <a:latin typeface="Courier New" pitchFamily="49" charset="0"/>
                <a:cs typeface="Courier New" pitchFamily="49" charset="0"/>
              </a:rPr>
              <a:t>(); // </a:t>
            </a:r>
            <a:r>
              <a:rPr lang="en-US" dirty="0" err="1">
                <a:latin typeface="Courier New" pitchFamily="49" charset="0"/>
                <a:cs typeface="Courier New" pitchFamily="49" charset="0"/>
              </a:rPr>
              <a:t>Stef</a:t>
            </a:r>
            <a:r>
              <a:rPr lang="en-US" dirty="0">
                <a:latin typeface="Courier New" pitchFamily="49" charset="0"/>
                <a:cs typeface="Courier New" pitchFamily="49" charset="0"/>
              </a:rPr>
              <a:t>, Jason</a:t>
            </a:r>
          </a:p>
          <a:p>
            <a:r>
              <a:rPr lang="en-US" dirty="0" err="1">
                <a:latin typeface="Courier New" pitchFamily="49" charset="0"/>
                <a:cs typeface="Courier New" pitchFamily="49" charset="0"/>
              </a:rPr>
              <a:t>a.sort</a:t>
            </a:r>
            <a:r>
              <a:rPr lang="en-US" dirty="0">
                <a:latin typeface="Courier New" pitchFamily="49" charset="0"/>
                <a:cs typeface="Courier New" pitchFamily="49" charset="0"/>
              </a:rPr>
              <a:t>(); // Jason, </a:t>
            </a:r>
            <a:r>
              <a:rPr lang="en-US" dirty="0" err="1">
                <a:latin typeface="Courier New" pitchFamily="49" charset="0"/>
                <a:cs typeface="Courier New" pitchFamily="49" charset="0"/>
              </a:rPr>
              <a:t>Stef</a:t>
            </a:r>
            <a:r>
              <a:rPr lang="nn-NO" dirty="0">
                <a:latin typeface="Courier New" pitchFamily="49" charset="0"/>
                <a:cs typeface="Courier New" pitchFamily="49" charset="0"/>
              </a:rPr>
              <a:t>		  </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Content Placeholder 2"/>
          <p:cNvSpPr txBox="1">
            <a:spLocks/>
          </p:cNvSpPr>
          <p:nvPr/>
        </p:nvSpPr>
        <p:spPr bwMode="auto">
          <a:xfrm>
            <a:off x="533400" y="3352800"/>
            <a:ext cx="81534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1" fontAlgn="base" hangingPunct="1">
              <a:spcBef>
                <a:spcPts val="400"/>
              </a:spcBef>
              <a:spcAft>
                <a:spcPct val="0"/>
              </a:spcAft>
              <a:buClr>
                <a:srgbClr val="A04DA3"/>
              </a:buClr>
              <a:buSzPct val="75000"/>
              <a:buFont typeface="Wingdings" pitchFamily="2" charset="2"/>
              <a:buChar char=""/>
              <a:defRPr sz="2000" kern="1200">
                <a:solidFill>
                  <a:schemeClr val="tx1"/>
                </a:solidFill>
                <a:latin typeface="+mn-lt"/>
                <a:ea typeface="+mn-ea"/>
                <a:cs typeface="+mn-cs"/>
              </a:defRPr>
            </a:lvl4pPr>
            <a:lvl5pPr marL="1828800" indent="-228600" algn="l" rtl="0" eaLnBrk="1" fontAlgn="base" hangingPunct="1">
              <a:spcBef>
                <a:spcPts val="400"/>
              </a:spcBef>
              <a:spcAft>
                <a:spcPct val="0"/>
              </a:spcAft>
              <a:buClr>
                <a:srgbClr val="C4652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sz="2800" dirty="0"/>
              <a:t>array serves as many data structures: list, queue, stack, ...</a:t>
            </a:r>
          </a:p>
          <a:p>
            <a:r>
              <a:rPr lang="en-US" sz="2800" dirty="0"/>
              <a:t>methods: </a:t>
            </a:r>
            <a:r>
              <a:rPr lang="en-US" sz="2000" dirty="0" err="1">
                <a:latin typeface="Courier New" pitchFamily="49" charset="0"/>
                <a:cs typeface="Courier New" pitchFamily="49" charset="0"/>
              </a:rPr>
              <a:t>concat</a:t>
            </a:r>
            <a:r>
              <a:rPr lang="en-US" sz="2000" dirty="0">
                <a:latin typeface="Courier New" pitchFamily="49" charset="0"/>
                <a:cs typeface="Courier New" pitchFamily="49" charset="0"/>
              </a:rPr>
              <a:t>, join, pop, push, reverse, shift, slice, sort, splice, </a:t>
            </a:r>
            <a:r>
              <a:rPr lang="en-US" sz="2000" dirty="0" err="1">
                <a:latin typeface="Courier New" pitchFamily="49" charset="0"/>
                <a:cs typeface="Courier New" pitchFamily="49" charset="0"/>
              </a:rPr>
              <a:t>toString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unshift</a:t>
            </a:r>
            <a:endParaRPr lang="en-US" sz="2800" dirty="0">
              <a:latin typeface="Courier New" pitchFamily="49" charset="0"/>
              <a:cs typeface="Courier New" pitchFamily="49" charset="0"/>
            </a:endParaRPr>
          </a:p>
          <a:p>
            <a:pPr lvl="1"/>
            <a:r>
              <a:rPr lang="en-US" sz="2400" dirty="0"/>
              <a:t>push and pop add / remove from back</a:t>
            </a:r>
          </a:p>
          <a:p>
            <a:pPr lvl="1"/>
            <a:r>
              <a:rPr lang="en-US" sz="2400" dirty="0" err="1"/>
              <a:t>unshift</a:t>
            </a:r>
            <a:r>
              <a:rPr lang="en-US" sz="2400" dirty="0"/>
              <a:t> and shift add / remove from front</a:t>
            </a:r>
          </a:p>
          <a:p>
            <a:pPr lvl="1"/>
            <a:r>
              <a:rPr lang="en-US" sz="2400" dirty="0"/>
              <a:t>shift and pop return the element that is removed</a:t>
            </a:r>
            <a:endParaRPr lang="en-US" sz="1050" dirty="0">
              <a:latin typeface="Courier New" pitchFamily="49" charset="0"/>
              <a:cs typeface="Courier New" pitchFamily="49" charset="0"/>
            </a:endParaRPr>
          </a:p>
        </p:txBody>
      </p:sp>
    </p:spTree>
    <p:extLst>
      <p:ext uri="{BB962C8B-B14F-4D97-AF65-F5344CB8AC3E}">
        <p14:creationId xmlns:p14="http://schemas.microsoft.com/office/powerpoint/2010/main" val="3458645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itchFamily="49" charset="0"/>
                <a:cs typeface="Courier New" pitchFamily="49" charset="0"/>
              </a:rPr>
              <a:t>String</a:t>
            </a:r>
            <a:r>
              <a:rPr lang="en-US" dirty="0"/>
              <a:t> type</a:t>
            </a:r>
            <a:endParaRPr lang="en-US" sz="4000" dirty="0">
              <a:latin typeface="Courier New" pitchFamily="49" charset="0"/>
              <a:cs typeface="Courier New" pitchFamily="49" charset="0"/>
            </a:endParaRPr>
          </a:p>
        </p:txBody>
      </p:sp>
      <p:sp>
        <p:nvSpPr>
          <p:cNvPr id="3" name="Content Placeholder 2"/>
          <p:cNvSpPr>
            <a:spLocks noGrp="1"/>
          </p:cNvSpPr>
          <p:nvPr>
            <p:ph sz="quarter" idx="1"/>
          </p:nvPr>
        </p:nvSpPr>
        <p:spPr>
          <a:xfrm>
            <a:off x="609600" y="3581400"/>
            <a:ext cx="8153400" cy="1219200"/>
          </a:xfrm>
        </p:spPr>
        <p:txBody>
          <a:bodyPr>
            <a:normAutofit fontScale="32500" lnSpcReduction="20000"/>
          </a:bodyPr>
          <a:lstStyle/>
          <a:p>
            <a:r>
              <a:rPr lang="en-US" dirty="0"/>
              <a:t>methods: </a:t>
            </a:r>
            <a:r>
              <a:rPr lang="en-US" sz="2400" dirty="0" err="1">
                <a:latin typeface="Courier New" pitchFamily="49" charset="0"/>
                <a:cs typeface="Courier New" pitchFamily="49" charset="0"/>
              </a:rPr>
              <a:t>charAt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charCodeAt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fromCharCode</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indexOf</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lastIndexOf</a:t>
            </a:r>
            <a:r>
              <a:rPr lang="en-US" sz="2400" dirty="0">
                <a:latin typeface="Courier New" pitchFamily="49" charset="0"/>
                <a:cs typeface="Courier New" pitchFamily="49" charset="0"/>
              </a:rPr>
              <a:t>, replace, split, substring, </a:t>
            </a:r>
            <a:r>
              <a:rPr lang="en-US" sz="2400" dirty="0" err="1">
                <a:latin typeface="Courier New" pitchFamily="49" charset="0"/>
                <a:cs typeface="Courier New" pitchFamily="49" charset="0"/>
              </a:rPr>
              <a:t>toLowerCase</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toUpperCase</a:t>
            </a:r>
            <a:endParaRPr lang="en-US" sz="2400" dirty="0">
              <a:latin typeface="Courier New" pitchFamily="49" charset="0"/>
              <a:cs typeface="Courier New" pitchFamily="49" charset="0"/>
            </a:endParaRPr>
          </a:p>
          <a:p>
            <a:pPr lvl="1"/>
            <a:r>
              <a:rPr lang="en-US" dirty="0" err="1"/>
              <a:t>charAt</a:t>
            </a:r>
            <a:r>
              <a:rPr lang="en-US" dirty="0"/>
              <a:t> returns a one-letter String (there is no char type)</a:t>
            </a:r>
          </a:p>
          <a:p>
            <a:r>
              <a:rPr lang="en-US" dirty="0"/>
              <a:t>length property (not a method as in Java)</a:t>
            </a:r>
          </a:p>
          <a:p>
            <a:r>
              <a:rPr lang="en-US" dirty="0"/>
              <a:t>Strings can be specified with "" or ''</a:t>
            </a:r>
          </a:p>
          <a:p>
            <a:r>
              <a:rPr lang="en-US" dirty="0"/>
              <a:t>concatenation with + :</a:t>
            </a:r>
          </a:p>
          <a:p>
            <a:pPr lvl="1"/>
            <a:r>
              <a:rPr lang="en-US" dirty="0"/>
              <a:t>1 + 1 is 2, but "1" + 1 is "11"</a:t>
            </a:r>
            <a:endParaRPr lang="en-US" sz="18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47</a:t>
            </a:fld>
            <a:endParaRPr lang="en-US"/>
          </a:p>
        </p:txBody>
      </p:sp>
      <p:sp>
        <p:nvSpPr>
          <p:cNvPr id="8" name="TextBox 7"/>
          <p:cNvSpPr txBox="1"/>
          <p:nvPr/>
        </p:nvSpPr>
        <p:spPr>
          <a:xfrm>
            <a:off x="609600" y="1600200"/>
            <a:ext cx="8153400" cy="1477328"/>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s = "Connie Client";</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fName</a:t>
            </a:r>
            <a:r>
              <a:rPr lang="en-US" dirty="0">
                <a:latin typeface="Courier New" pitchFamily="49" charset="0"/>
                <a:cs typeface="Courier New" pitchFamily="49" charset="0"/>
              </a:rPr>
              <a:t> = </a:t>
            </a:r>
            <a:r>
              <a:rPr lang="en-US" dirty="0" err="1">
                <a:latin typeface="Courier New" pitchFamily="49" charset="0"/>
                <a:cs typeface="Courier New" pitchFamily="49" charset="0"/>
              </a:rPr>
              <a:t>s.substring</a:t>
            </a:r>
            <a:r>
              <a:rPr lang="en-US" dirty="0">
                <a:latin typeface="Courier New" pitchFamily="49" charset="0"/>
                <a:cs typeface="Courier New" pitchFamily="49" charset="0"/>
              </a:rPr>
              <a:t>(0, </a:t>
            </a:r>
            <a:r>
              <a:rPr lang="en-US" dirty="0" err="1">
                <a:latin typeface="Courier New" pitchFamily="49" charset="0"/>
                <a:cs typeface="Courier New" pitchFamily="49" charset="0"/>
              </a:rPr>
              <a:t>s.indexOf</a:t>
            </a:r>
            <a:r>
              <a:rPr lang="en-US" dirty="0">
                <a:latin typeface="Courier New" pitchFamily="49" charset="0"/>
                <a:cs typeface="Courier New" pitchFamily="49" charset="0"/>
              </a:rPr>
              <a:t>(" ")); // "Connie"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len</a:t>
            </a:r>
            <a:r>
              <a:rPr lang="en-US" dirty="0">
                <a:latin typeface="Courier New" pitchFamily="49" charset="0"/>
                <a:cs typeface="Courier New" pitchFamily="49" charset="0"/>
              </a:rPr>
              <a:t> = </a:t>
            </a:r>
            <a:r>
              <a:rPr lang="en-US" dirty="0" err="1">
                <a:latin typeface="Courier New" pitchFamily="49" charset="0"/>
                <a:cs typeface="Courier New" pitchFamily="49" charset="0"/>
              </a:rPr>
              <a:t>s.length</a:t>
            </a:r>
            <a:r>
              <a:rPr lang="en-US" dirty="0">
                <a:latin typeface="Courier New" pitchFamily="49" charset="0"/>
                <a:cs typeface="Courier New" pitchFamily="49" charset="0"/>
              </a:rPr>
              <a:t>; // 13</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s2 = 'Melvin Merchant';</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1601930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More about </a:t>
            </a:r>
            <a:r>
              <a:rPr lang="en-US" sz="4000" dirty="0">
                <a:latin typeface="Courier New" pitchFamily="49" charset="0"/>
                <a:cs typeface="Courier New" pitchFamily="49" charset="0"/>
              </a:rPr>
              <a:t>String</a:t>
            </a:r>
          </a:p>
        </p:txBody>
      </p:sp>
      <p:sp>
        <p:nvSpPr>
          <p:cNvPr id="3" name="Content Placeholder 2"/>
          <p:cNvSpPr>
            <a:spLocks noGrp="1"/>
          </p:cNvSpPr>
          <p:nvPr>
            <p:ph sz="quarter" idx="1"/>
          </p:nvPr>
        </p:nvSpPr>
        <p:spPr>
          <a:xfrm>
            <a:off x="612648" y="4724400"/>
            <a:ext cx="8153400" cy="1219200"/>
          </a:xfrm>
        </p:spPr>
        <p:txBody>
          <a:bodyPr/>
          <a:lstStyle/>
          <a:p>
            <a:r>
              <a:rPr lang="en-US" dirty="0"/>
              <a:t>accessing the letters of a String:</a:t>
            </a:r>
            <a:endParaRPr lang="en-US" sz="18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48</a:t>
            </a:fld>
            <a:endParaRPr lang="en-US"/>
          </a:p>
        </p:txBody>
      </p:sp>
      <p:sp>
        <p:nvSpPr>
          <p:cNvPr id="8" name="TextBox 7"/>
          <p:cNvSpPr txBox="1"/>
          <p:nvPr/>
        </p:nvSpPr>
        <p:spPr>
          <a:xfrm>
            <a:off x="609600" y="2895600"/>
            <a:ext cx="8153400" cy="1754326"/>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count = 10;</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s1 = "" + count; // "10"</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s2 = count + " bananas, ah </a:t>
            </a:r>
            <a:r>
              <a:rPr lang="en-US" dirty="0" err="1">
                <a:latin typeface="Courier New" pitchFamily="49" charset="0"/>
                <a:cs typeface="Courier New" pitchFamily="49" charset="0"/>
              </a:rPr>
              <a:t>ah</a:t>
            </a:r>
            <a:r>
              <a:rPr lang="en-US" dirty="0">
                <a:latin typeface="Courier New" pitchFamily="49" charset="0"/>
                <a:cs typeface="Courier New" pitchFamily="49" charset="0"/>
              </a:rPr>
              <a:t> </a:t>
            </a:r>
            <a:r>
              <a:rPr lang="en-US" dirty="0" err="1">
                <a:latin typeface="Courier New" pitchFamily="49" charset="0"/>
                <a:cs typeface="Courier New" pitchFamily="49" charset="0"/>
              </a:rPr>
              <a:t>ah</a:t>
            </a:r>
            <a:r>
              <a:rPr lang="en-US" dirty="0">
                <a:latin typeface="Courier New" pitchFamily="49" charset="0"/>
                <a:cs typeface="Courier New" pitchFamily="49" charset="0"/>
              </a:rPr>
              <a:t>!"; // "10 bananas, ah </a:t>
            </a:r>
            <a:r>
              <a:rPr lang="en-US" dirty="0" err="1">
                <a:latin typeface="Courier New" pitchFamily="49" charset="0"/>
                <a:cs typeface="Courier New" pitchFamily="49" charset="0"/>
              </a:rPr>
              <a:t>ah</a:t>
            </a:r>
            <a:r>
              <a:rPr lang="en-US" dirty="0">
                <a:latin typeface="Courier New" pitchFamily="49" charset="0"/>
                <a:cs typeface="Courier New" pitchFamily="49" charset="0"/>
              </a:rPr>
              <a:t> </a:t>
            </a:r>
            <a:r>
              <a:rPr lang="en-US" dirty="0" err="1">
                <a:latin typeface="Courier New" pitchFamily="49" charset="0"/>
                <a:cs typeface="Courier New" pitchFamily="49" charset="0"/>
              </a:rPr>
              <a:t>ah</a:t>
            </a:r>
            <a:r>
              <a:rPr lang="en-US" dirty="0">
                <a:latin typeface="Courier New" pitchFamily="49" charset="0"/>
                <a:cs typeface="Courier New" pitchFamily="49" charset="0"/>
              </a:rPr>
              <a:t>!"</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n1 = </a:t>
            </a:r>
            <a:r>
              <a:rPr lang="en-US" dirty="0" err="1">
                <a:latin typeface="Courier New" pitchFamily="49" charset="0"/>
                <a:cs typeface="Courier New" pitchFamily="49" charset="0"/>
              </a:rPr>
              <a:t>parseInt</a:t>
            </a:r>
            <a:r>
              <a:rPr lang="en-US" dirty="0">
                <a:latin typeface="Courier New" pitchFamily="49" charset="0"/>
                <a:cs typeface="Courier New" pitchFamily="49" charset="0"/>
              </a:rPr>
              <a:t>("42 is the answer"); // 42</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n2 = </a:t>
            </a:r>
            <a:r>
              <a:rPr lang="en-US" dirty="0" err="1">
                <a:latin typeface="Courier New" pitchFamily="49" charset="0"/>
                <a:cs typeface="Courier New" pitchFamily="49" charset="0"/>
              </a:rPr>
              <a:t>parseFloat</a:t>
            </a:r>
            <a:r>
              <a:rPr lang="en-US" dirty="0">
                <a:latin typeface="Courier New" pitchFamily="49" charset="0"/>
                <a:cs typeface="Courier New" pitchFamily="49" charset="0"/>
              </a:rPr>
              <a:t>("</a:t>
            </a:r>
            <a:r>
              <a:rPr lang="en-US" dirty="0" err="1">
                <a:latin typeface="Courier New" pitchFamily="49" charset="0"/>
                <a:cs typeface="Courier New" pitchFamily="49" charset="0"/>
              </a:rPr>
              <a:t>booyah</a:t>
            </a:r>
            <a:r>
              <a:rPr lang="en-US" dirty="0">
                <a:latin typeface="Courier New" pitchFamily="49" charset="0"/>
                <a:cs typeface="Courier New" pitchFamily="49" charset="0"/>
              </a:rPr>
              <a:t>"); // </a:t>
            </a:r>
            <a:r>
              <a:rPr lang="en-US" dirty="0" err="1">
                <a:latin typeface="Courier New" pitchFamily="49" charset="0"/>
                <a:cs typeface="Courier New" pitchFamily="49" charset="0"/>
              </a:rPr>
              <a:t>NaN</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6" name="Content Placeholder 2"/>
          <p:cNvSpPr txBox="1">
            <a:spLocks/>
          </p:cNvSpPr>
          <p:nvPr/>
        </p:nvSpPr>
        <p:spPr bwMode="auto">
          <a:xfrm>
            <a:off x="765048" y="1447800"/>
            <a:ext cx="81534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1" fontAlgn="base" hangingPunct="1">
              <a:spcBef>
                <a:spcPts val="400"/>
              </a:spcBef>
              <a:spcAft>
                <a:spcPct val="0"/>
              </a:spcAft>
              <a:buClr>
                <a:srgbClr val="A04DA3"/>
              </a:buClr>
              <a:buSzPct val="75000"/>
              <a:buFont typeface="Wingdings" pitchFamily="2" charset="2"/>
              <a:buChar char=""/>
              <a:defRPr sz="2000" kern="1200">
                <a:solidFill>
                  <a:schemeClr val="tx1"/>
                </a:solidFill>
                <a:latin typeface="+mn-lt"/>
                <a:ea typeface="+mn-ea"/>
                <a:cs typeface="+mn-cs"/>
              </a:defRPr>
            </a:lvl4pPr>
            <a:lvl5pPr marL="1828800" indent="-228600" algn="l" rtl="0" eaLnBrk="1" fontAlgn="base" hangingPunct="1">
              <a:spcBef>
                <a:spcPts val="400"/>
              </a:spcBef>
              <a:spcAft>
                <a:spcPct val="0"/>
              </a:spcAft>
              <a:buClr>
                <a:srgbClr val="C4652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escape sequences behave as in Java: \' \" \&amp; \n \t \\</a:t>
            </a:r>
          </a:p>
          <a:p>
            <a:r>
              <a:rPr lang="en-US" dirty="0"/>
              <a:t>converting between numbers and Strings:</a:t>
            </a:r>
            <a:endParaRPr lang="en-US" sz="1800" dirty="0">
              <a:latin typeface="Courier New" pitchFamily="49" charset="0"/>
              <a:cs typeface="Courier New" pitchFamily="49" charset="0"/>
            </a:endParaRPr>
          </a:p>
        </p:txBody>
      </p:sp>
      <p:sp>
        <p:nvSpPr>
          <p:cNvPr id="7" name="TextBox 6"/>
          <p:cNvSpPr txBox="1"/>
          <p:nvPr/>
        </p:nvSpPr>
        <p:spPr>
          <a:xfrm>
            <a:off x="609600" y="5256074"/>
            <a:ext cx="8153400" cy="923330"/>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firstLetter</a:t>
            </a:r>
            <a:r>
              <a:rPr lang="en-US" dirty="0">
                <a:latin typeface="Courier New" pitchFamily="49" charset="0"/>
                <a:cs typeface="Courier New" pitchFamily="49" charset="0"/>
              </a:rPr>
              <a:t> = s[0]; // fails in IE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firstLetter</a:t>
            </a:r>
            <a:r>
              <a:rPr lang="en-US" dirty="0">
                <a:latin typeface="Courier New" pitchFamily="49" charset="0"/>
                <a:cs typeface="Courier New" pitchFamily="49" charset="0"/>
              </a:rPr>
              <a:t> = </a:t>
            </a:r>
            <a:r>
              <a:rPr lang="en-US" dirty="0" err="1">
                <a:latin typeface="Courier New" pitchFamily="49" charset="0"/>
                <a:cs typeface="Courier New" pitchFamily="49" charset="0"/>
              </a:rPr>
              <a:t>s.charAt</a:t>
            </a:r>
            <a:r>
              <a:rPr lang="en-US" dirty="0">
                <a:latin typeface="Courier New" pitchFamily="49" charset="0"/>
                <a:cs typeface="Courier New" pitchFamily="49" charset="0"/>
              </a:rPr>
              <a:t>(0); // does work in IE</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a:t>
            </a:r>
            <a:r>
              <a:rPr lang="en-US" dirty="0" err="1">
                <a:latin typeface="Courier New" pitchFamily="49" charset="0"/>
                <a:cs typeface="Courier New" pitchFamily="49" charset="0"/>
              </a:rPr>
              <a:t>lastLetter</a:t>
            </a:r>
            <a:r>
              <a:rPr lang="en-US" dirty="0">
                <a:latin typeface="Courier New" pitchFamily="49" charset="0"/>
                <a:cs typeface="Courier New" pitchFamily="49" charset="0"/>
              </a:rPr>
              <a:t> = </a:t>
            </a:r>
            <a:r>
              <a:rPr lang="en-US" dirty="0" err="1">
                <a:latin typeface="Courier New" pitchFamily="49" charset="0"/>
                <a:cs typeface="Courier New" pitchFamily="49" charset="0"/>
              </a:rPr>
              <a:t>s.charAt</a:t>
            </a:r>
            <a:r>
              <a:rPr lang="en-US" dirty="0">
                <a:latin typeface="Courier New" pitchFamily="49" charset="0"/>
                <a:cs typeface="Courier New" pitchFamily="49" charset="0"/>
              </a:rPr>
              <a:t>(</a:t>
            </a:r>
            <a:r>
              <a:rPr lang="en-US" dirty="0" err="1">
                <a:latin typeface="Courier New" pitchFamily="49" charset="0"/>
                <a:cs typeface="Courier New" pitchFamily="49" charset="0"/>
              </a:rPr>
              <a:t>s.length</a:t>
            </a:r>
            <a:r>
              <a:rPr lang="en-US" dirty="0">
                <a:latin typeface="Courier New" pitchFamily="49" charset="0"/>
                <a:cs typeface="Courier New" pitchFamily="49" charset="0"/>
              </a:rPr>
              <a:t> - 1);</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val="2859398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strings: split and join</a:t>
            </a:r>
            <a:endParaRPr lang="en-US" sz="40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normAutofit/>
          </a:bodyPr>
          <a:lstStyle/>
          <a:p>
            <a:fld id="{CC76F15A-3445-4ED0-A4DF-DE4BBF06AE1A}" type="slidenum">
              <a:rPr lang="en-US" smtClean="0"/>
              <a:t>49</a:t>
            </a:fld>
            <a:endParaRPr lang="en-US"/>
          </a:p>
        </p:txBody>
      </p:sp>
      <p:sp>
        <p:nvSpPr>
          <p:cNvPr id="8" name="TextBox 7"/>
          <p:cNvSpPr txBox="1"/>
          <p:nvPr/>
        </p:nvSpPr>
        <p:spPr>
          <a:xfrm>
            <a:off x="609600" y="1524000"/>
            <a:ext cx="8153400" cy="1477328"/>
          </a:xfrm>
          <a:prstGeom prst="rect">
            <a:avLst/>
          </a:prstGeom>
          <a:solidFill>
            <a:srgbClr val="F4F6A8"/>
          </a:solidFill>
          <a:ln w="19050">
            <a:solidFill>
              <a:schemeClr val="tx1"/>
            </a:solidFill>
          </a:ln>
        </p:spPr>
        <p:txBody>
          <a:bodyPr wrap="square" rtlCol="0">
            <a:spAutoFit/>
          </a:bodyPr>
          <a:lstStyle/>
          <a:p>
            <a:r>
              <a:rPr lang="en-US" dirty="0" err="1">
                <a:latin typeface="Courier New" pitchFamily="49" charset="0"/>
                <a:cs typeface="Courier New" pitchFamily="49" charset="0"/>
              </a:rPr>
              <a:t>var</a:t>
            </a:r>
            <a:r>
              <a:rPr lang="en-US" dirty="0">
                <a:latin typeface="Courier New" pitchFamily="49" charset="0"/>
                <a:cs typeface="Courier New" pitchFamily="49" charset="0"/>
              </a:rPr>
              <a:t> s = "the quick brown fox";</a:t>
            </a:r>
          </a:p>
          <a:p>
            <a:r>
              <a:rPr lang="en-US" dirty="0" err="1">
                <a:latin typeface="Courier New" pitchFamily="49" charset="0"/>
                <a:cs typeface="Courier New" pitchFamily="49" charset="0"/>
              </a:rPr>
              <a:t>var</a:t>
            </a:r>
            <a:r>
              <a:rPr lang="en-US" dirty="0">
                <a:latin typeface="Courier New" pitchFamily="49" charset="0"/>
                <a:cs typeface="Courier New" pitchFamily="49" charset="0"/>
              </a:rPr>
              <a:t> a = </a:t>
            </a:r>
            <a:r>
              <a:rPr lang="en-US" dirty="0" err="1">
                <a:latin typeface="Courier New" pitchFamily="49" charset="0"/>
                <a:cs typeface="Courier New" pitchFamily="49" charset="0"/>
              </a:rPr>
              <a:t>s.split</a:t>
            </a:r>
            <a:r>
              <a:rPr lang="en-US" dirty="0">
                <a:latin typeface="Courier New" pitchFamily="49" charset="0"/>
                <a:cs typeface="Courier New" pitchFamily="49" charset="0"/>
              </a:rPr>
              <a:t>(" "); // ["the", "quick", "brown", "fox"]</a:t>
            </a:r>
          </a:p>
          <a:p>
            <a:r>
              <a:rPr lang="en-US" dirty="0" err="1">
                <a:latin typeface="Courier New" pitchFamily="49" charset="0"/>
                <a:cs typeface="Courier New" pitchFamily="49" charset="0"/>
              </a:rPr>
              <a:t>a.reverse</a:t>
            </a:r>
            <a:r>
              <a:rPr lang="en-US" dirty="0">
                <a:latin typeface="Courier New" pitchFamily="49" charset="0"/>
                <a:cs typeface="Courier New" pitchFamily="49" charset="0"/>
              </a:rPr>
              <a:t>(); // ["fox", "brown", "quick", "the"]</a:t>
            </a:r>
          </a:p>
          <a:p>
            <a:r>
              <a:rPr lang="en-US" dirty="0">
                <a:latin typeface="Courier New" pitchFamily="49" charset="0"/>
                <a:cs typeface="Courier New" pitchFamily="49" charset="0"/>
              </a:rPr>
              <a:t>s = </a:t>
            </a:r>
            <a:r>
              <a:rPr lang="en-US" dirty="0" err="1">
                <a:latin typeface="Courier New" pitchFamily="49" charset="0"/>
                <a:cs typeface="Courier New" pitchFamily="49" charset="0"/>
              </a:rPr>
              <a:t>a.join</a:t>
            </a:r>
            <a:r>
              <a:rPr lang="en-US" dirty="0">
                <a:latin typeface="Courier New" pitchFamily="49" charset="0"/>
                <a:cs typeface="Courier New" pitchFamily="49" charset="0"/>
              </a:rPr>
              <a:t>("!"); // "</a:t>
            </a:r>
            <a:r>
              <a:rPr lang="en-US" dirty="0" err="1">
                <a:latin typeface="Courier New" pitchFamily="49" charset="0"/>
                <a:cs typeface="Courier New" pitchFamily="49" charset="0"/>
              </a:rPr>
              <a:t>fox!brown!quick!the</a:t>
            </a:r>
            <a:r>
              <a:rPr lang="en-US" dirty="0">
                <a:latin typeface="Courier New" pitchFamily="49" charset="0"/>
                <a:cs typeface="Courier New" pitchFamily="49" charset="0"/>
              </a:rPr>
              <a:t>"</a:t>
            </a:r>
            <a:r>
              <a:rPr lang="nn-NO" dirty="0">
                <a:latin typeface="Courier New" pitchFamily="49" charset="0"/>
                <a:cs typeface="Courier New" pitchFamily="49" charset="0"/>
              </a:rPr>
              <a:t>		  </a:t>
            </a:r>
            <a:r>
              <a:rPr lang="en-US" dirty="0">
                <a:latin typeface="Consolas" pitchFamily="49" charset="0"/>
                <a:cs typeface="Consolas" pitchFamily="49" charset="0"/>
              </a:rPr>
              <a:t>		           	  	  		  	  </a:t>
            </a:r>
            <a:r>
              <a:rPr lang="en-US" i="1" dirty="0">
                <a:solidFill>
                  <a:schemeClr val="tx1">
                    <a:lumMod val="50000"/>
                    <a:lumOff val="50000"/>
                  </a:schemeClr>
                </a:solidFill>
                <a:latin typeface="Consolas" pitchFamily="49" charset="0"/>
                <a:cs typeface="Consolas" pitchFamily="49" charset="0"/>
              </a:rPr>
              <a:t>JS</a:t>
            </a:r>
          </a:p>
        </p:txBody>
      </p:sp>
      <p:sp>
        <p:nvSpPr>
          <p:cNvPr id="7" name="Content Placeholder 2"/>
          <p:cNvSpPr txBox="1">
            <a:spLocks/>
          </p:cNvSpPr>
          <p:nvPr/>
        </p:nvSpPr>
        <p:spPr bwMode="auto">
          <a:xfrm>
            <a:off x="533400" y="3352800"/>
            <a:ext cx="81534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1" fontAlgn="base" hangingPunct="1">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1" fontAlgn="base" hangingPunct="1">
              <a:spcBef>
                <a:spcPts val="400"/>
              </a:spcBef>
              <a:spcAft>
                <a:spcPct val="0"/>
              </a:spcAft>
              <a:buClr>
                <a:srgbClr val="A04DA3"/>
              </a:buClr>
              <a:buSzPct val="75000"/>
              <a:buFont typeface="Wingdings" pitchFamily="2" charset="2"/>
              <a:buChar char=""/>
              <a:defRPr sz="2000" kern="1200">
                <a:solidFill>
                  <a:schemeClr val="tx1"/>
                </a:solidFill>
                <a:latin typeface="+mn-lt"/>
                <a:ea typeface="+mn-ea"/>
                <a:cs typeface="+mn-cs"/>
              </a:defRPr>
            </a:lvl4pPr>
            <a:lvl5pPr marL="1828800" indent="-228600" algn="l" rtl="0" eaLnBrk="1" fontAlgn="base" hangingPunct="1">
              <a:spcBef>
                <a:spcPts val="400"/>
              </a:spcBef>
              <a:spcAft>
                <a:spcPct val="0"/>
              </a:spcAft>
              <a:buClr>
                <a:srgbClr val="C4652D"/>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split breaks apart a string into an array using a delimiter</a:t>
            </a:r>
          </a:p>
          <a:p>
            <a:pPr lvl="1"/>
            <a:r>
              <a:rPr lang="en-US" dirty="0"/>
              <a:t>can also be used with regular expressions (seen later)</a:t>
            </a:r>
          </a:p>
          <a:p>
            <a:r>
              <a:rPr lang="en-US" dirty="0"/>
              <a:t>join merges an array into a single string, placing a delimiter between them</a:t>
            </a:r>
            <a:endParaRPr lang="en-US" sz="1100" dirty="0">
              <a:latin typeface="Courier New" pitchFamily="49" charset="0"/>
              <a:cs typeface="Courier New" pitchFamily="49" charset="0"/>
            </a:endParaRPr>
          </a:p>
        </p:txBody>
      </p:sp>
    </p:spTree>
    <p:extLst>
      <p:ext uri="{BB962C8B-B14F-4D97-AF65-F5344CB8AC3E}">
        <p14:creationId xmlns:p14="http://schemas.microsoft.com/office/powerpoint/2010/main" val="372896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lnSpcReduction="10000"/>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04800" y="1143000"/>
            <a:ext cx="8198702" cy="5257800"/>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using try and catch</a:t>
            </a:r>
          </a:p>
        </p:txBody>
      </p:sp>
      <p:sp>
        <p:nvSpPr>
          <p:cNvPr id="3" name="Content Placeholder 2"/>
          <p:cNvSpPr>
            <a:spLocks noGrp="1"/>
          </p:cNvSpPr>
          <p:nvPr>
            <p:ph idx="1"/>
          </p:nvPr>
        </p:nvSpPr>
        <p:spPr>
          <a:xfrm>
            <a:off x="920578" y="1295400"/>
            <a:ext cx="7385222" cy="4525963"/>
          </a:xfrm>
        </p:spPr>
        <p:txBody>
          <a:bodyPr>
            <a:normAutofit/>
          </a:bodyPr>
          <a:lstStyle/>
          <a:p>
            <a:r>
              <a:rPr lang="en-US" dirty="0"/>
              <a:t>When the browser’s JavaScript engine encounters an error, it will </a:t>
            </a:r>
            <a:r>
              <a:rPr lang="en-US" i="1" dirty="0"/>
              <a:t>throw </a:t>
            </a:r>
            <a:r>
              <a:rPr lang="en-US" dirty="0"/>
              <a:t>an </a:t>
            </a:r>
            <a:r>
              <a:rPr lang="en-US" b="1" dirty="0"/>
              <a:t>exception</a:t>
            </a:r>
            <a:r>
              <a:rPr lang="en-US" dirty="0"/>
              <a:t>. </a:t>
            </a:r>
          </a:p>
          <a:p>
            <a:r>
              <a:rPr lang="en-US" dirty="0"/>
              <a:t>These exceptions interrupt the regular, sequential execution of the program and can stop the JavaScript engine altogether. </a:t>
            </a:r>
          </a:p>
          <a:p>
            <a:r>
              <a:rPr lang="en-US" dirty="0"/>
              <a:t>However, you can optionally catch these errors preventing disruption of the program using the </a:t>
            </a:r>
            <a:r>
              <a:rPr lang="en-US" b="1" dirty="0"/>
              <a:t>try–catch block</a:t>
            </a:r>
            <a:endParaRPr lang="en-US" dirty="0"/>
          </a:p>
        </p:txBody>
      </p:sp>
      <p:pic>
        <p:nvPicPr>
          <p:cNvPr id="5" name="Picture 4" descr="Screen Shot 2014-02-05 at 9.13.0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886200"/>
            <a:ext cx="8428509" cy="2590800"/>
          </a:xfrm>
          <a:prstGeom prst="rect">
            <a:avLst/>
          </a:prstGeom>
        </p:spPr>
      </p:pic>
    </p:spTree>
    <p:extLst>
      <p:ext uri="{BB962C8B-B14F-4D97-AF65-F5344CB8AC3E}">
        <p14:creationId xmlns:p14="http://schemas.microsoft.com/office/powerpoint/2010/main" val="2641485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your own</a:t>
            </a:r>
          </a:p>
        </p:txBody>
      </p:sp>
      <p:sp>
        <p:nvSpPr>
          <p:cNvPr id="3" name="Content Placeholder 2"/>
          <p:cNvSpPr>
            <a:spLocks noGrp="1"/>
          </p:cNvSpPr>
          <p:nvPr>
            <p:ph idx="1"/>
          </p:nvPr>
        </p:nvSpPr>
        <p:spPr>
          <a:xfrm>
            <a:off x="914400" y="1447801"/>
            <a:ext cx="7543800" cy="4724400"/>
          </a:xfrm>
        </p:spPr>
        <p:txBody>
          <a:bodyPr>
            <a:normAutofit/>
          </a:bodyPr>
          <a:lstStyle/>
          <a:p>
            <a:r>
              <a:rPr lang="en-US" dirty="0"/>
              <a:t>Although try-catch can be used exclusively to catch built-in JavaScript errors, it can also be used by your programs, to throw your own messages. </a:t>
            </a:r>
          </a:p>
          <a:p>
            <a:r>
              <a:rPr lang="en-US" dirty="0"/>
              <a:t>The throw keyword stops normal sequential execution, just like the built-in exceptions</a:t>
            </a:r>
          </a:p>
        </p:txBody>
      </p:sp>
      <p:sp>
        <p:nvSpPr>
          <p:cNvPr id="6" name="Content Placeholder 5"/>
          <p:cNvSpPr>
            <a:spLocks noGrp="1"/>
          </p:cNvSpPr>
          <p:nvPr>
            <p:ph sz="quarter" idx="13"/>
          </p:nvPr>
        </p:nvSpPr>
        <p:spPr/>
        <p:txBody>
          <a:bodyPr>
            <a:normAutofit lnSpcReduction="10000"/>
          </a:bodyPr>
          <a:lstStyle/>
          <a:p>
            <a:r>
              <a:rPr lang="en-US" dirty="0"/>
              <a:t>Exceptions that is.</a:t>
            </a:r>
          </a:p>
        </p:txBody>
      </p:sp>
      <p:pic>
        <p:nvPicPr>
          <p:cNvPr id="7" name="Picture 6" descr="Screen Shot 2014-02-05 at 9.14.2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37966"/>
            <a:ext cx="8600534" cy="2743200"/>
          </a:xfrm>
          <a:prstGeom prst="rect">
            <a:avLst/>
          </a:prstGeom>
        </p:spPr>
      </p:pic>
    </p:spTree>
    <p:extLst>
      <p:ext uri="{BB962C8B-B14F-4D97-AF65-F5344CB8AC3E}">
        <p14:creationId xmlns:p14="http://schemas.microsoft.com/office/powerpoint/2010/main" val="3858064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a:xfrm>
            <a:off x="914400" y="1646237"/>
            <a:ext cx="7239000" cy="4525963"/>
          </a:xfrm>
        </p:spPr>
        <p:txBody>
          <a:bodyPr>
            <a:normAutofit/>
          </a:bodyPr>
          <a:lstStyle/>
          <a:p>
            <a:r>
              <a:rPr lang="en-US" dirty="0"/>
              <a:t>Try-catch and throw statements should be used for </a:t>
            </a:r>
            <a:r>
              <a:rPr lang="en-US" i="1" dirty="0"/>
              <a:t>abnormal </a:t>
            </a:r>
            <a:r>
              <a:rPr lang="en-US" dirty="0"/>
              <a:t>or </a:t>
            </a:r>
            <a:r>
              <a:rPr lang="en-US" i="1" dirty="0"/>
              <a:t>exceptional </a:t>
            </a:r>
            <a:r>
              <a:rPr lang="en-US" dirty="0"/>
              <a:t>cases in your program.</a:t>
            </a:r>
          </a:p>
          <a:p>
            <a:r>
              <a:rPr lang="en-US" dirty="0"/>
              <a:t>Throwing an exception disrupts the sequential execution of a program. </a:t>
            </a:r>
          </a:p>
          <a:p>
            <a:r>
              <a:rPr lang="en-US" dirty="0"/>
              <a:t>When the exception is thrown, all subsequent code is not executed until the catch statement is reached. </a:t>
            </a:r>
          </a:p>
          <a:p>
            <a:r>
              <a:rPr lang="en-US" dirty="0"/>
              <a:t>This reinforces why try-catch is for exceptional cases.</a:t>
            </a:r>
          </a:p>
        </p:txBody>
      </p:sp>
      <p:sp>
        <p:nvSpPr>
          <p:cNvPr id="6" name="Content Placeholder 5"/>
          <p:cNvSpPr>
            <a:spLocks noGrp="1"/>
          </p:cNvSpPr>
          <p:nvPr>
            <p:ph sz="quarter" idx="13"/>
          </p:nvPr>
        </p:nvSpPr>
        <p:spPr/>
        <p:txBody>
          <a:bodyPr>
            <a:normAutofit lnSpcReduction="10000"/>
          </a:bodyPr>
          <a:lstStyle/>
          <a:p>
            <a:r>
              <a:rPr lang="en-US" dirty="0"/>
              <a:t>With Exceptions</a:t>
            </a:r>
          </a:p>
        </p:txBody>
      </p:sp>
    </p:spTree>
    <p:extLst>
      <p:ext uri="{BB962C8B-B14F-4D97-AF65-F5344CB8AC3E}">
        <p14:creationId xmlns:p14="http://schemas.microsoft.com/office/powerpoint/2010/main" val="279204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304800" y="1169894"/>
            <a:ext cx="8686800" cy="4803869"/>
          </a:xfrm>
        </p:spPr>
        <p:txBody>
          <a:bodyPr>
            <a:normAutofit/>
          </a:bodyPr>
          <a:lstStyle/>
          <a:p>
            <a:r>
              <a:rPr lang="en-US" b="1" dirty="0"/>
              <a:t>The HTML DOM (Document Object Model)</a:t>
            </a:r>
          </a:p>
          <a:p>
            <a:r>
              <a:rPr lang="en-US" dirty="0"/>
              <a:t>When a web page is loaded, the browser creates a </a:t>
            </a:r>
            <a:r>
              <a:rPr lang="en-US" b="1" dirty="0"/>
              <a:t>D</a:t>
            </a:r>
            <a:r>
              <a:rPr lang="en-US" dirty="0"/>
              <a:t>ocument </a:t>
            </a:r>
            <a:r>
              <a:rPr lang="en-US" b="1" dirty="0"/>
              <a:t>O</a:t>
            </a:r>
            <a:r>
              <a:rPr lang="en-US" dirty="0"/>
              <a:t>bject </a:t>
            </a:r>
            <a:r>
              <a:rPr lang="en-US" b="1" dirty="0"/>
              <a:t>M</a:t>
            </a:r>
            <a:r>
              <a:rPr lang="en-US" dirty="0"/>
              <a:t>odel of the page. The </a:t>
            </a:r>
            <a:r>
              <a:rPr lang="en-US" b="1" dirty="0"/>
              <a:t>HTML DOM</a:t>
            </a:r>
            <a:r>
              <a:rPr lang="en-US" dirty="0"/>
              <a:t> model is constructed as a tree of </a:t>
            </a:r>
            <a:r>
              <a:rPr lang="en-US" b="1" dirty="0"/>
              <a:t>Objects</a:t>
            </a:r>
            <a:r>
              <a:rPr lang="en-US" dirty="0"/>
              <a:t>:</a:t>
            </a:r>
            <a:endParaRPr lang="en-US" dirty="0">
              <a:effectLst/>
            </a:endParaRP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pic>
        <p:nvPicPr>
          <p:cNvPr id="1026" name="Picture 2" descr="DOM HTML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538" y="2572871"/>
            <a:ext cx="7796462" cy="426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303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646237"/>
            <a:ext cx="8001000" cy="4830763"/>
          </a:xfrm>
        </p:spPr>
        <p:txBody>
          <a:bodyPr>
            <a:normAutofit/>
          </a:bodyPr>
          <a:lstStyle/>
          <a:p>
            <a:r>
              <a:rPr lang="en-US" dirty="0"/>
              <a:t>With the object model, JavaScript gets all the power it needs to create dynamic HTML: </a:t>
            </a:r>
          </a:p>
          <a:p>
            <a:r>
              <a:rPr lang="en-US" dirty="0"/>
              <a:t>JavaScript can react to all existing HTML events in the page</a:t>
            </a:r>
          </a:p>
          <a:p>
            <a:r>
              <a:rPr lang="en-US" dirty="0"/>
              <a:t>JavaScript can create new HTML events in the page</a:t>
            </a:r>
          </a:p>
          <a:p>
            <a:r>
              <a:rPr lang="en-US" dirty="0"/>
              <a:t>JavaScript can add new HTML elements and attributes</a:t>
            </a:r>
          </a:p>
          <a:p>
            <a:r>
              <a:rPr lang="en-US" dirty="0"/>
              <a:t>JavaScript can change all the HTML elements in the page</a:t>
            </a:r>
          </a:p>
          <a:p>
            <a:r>
              <a:rPr lang="en-US" dirty="0"/>
              <a:t>JavaScript can change all the HTML attributes in the page</a:t>
            </a:r>
          </a:p>
          <a:p>
            <a:r>
              <a:rPr lang="en-US" dirty="0"/>
              <a:t>JavaScript can change all the CSS styles in the page</a:t>
            </a:r>
          </a:p>
          <a:p>
            <a:r>
              <a:rPr lang="en-US" dirty="0"/>
              <a:t>JavaScript can remove existing HTML elements and attributes</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3349938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646237"/>
            <a:ext cx="8001000" cy="4830763"/>
          </a:xfrm>
        </p:spPr>
        <p:txBody>
          <a:bodyPr>
            <a:normAutofit/>
          </a:bodyPr>
          <a:lstStyle/>
          <a:p>
            <a:r>
              <a:rPr lang="en-US" dirty="0"/>
              <a:t>With the object model, JavaScript gets all the power it needs to create dynamic HTML.</a:t>
            </a:r>
          </a:p>
          <a:p>
            <a:r>
              <a:rPr lang="en-US" dirty="0"/>
              <a:t>To know, using </a:t>
            </a:r>
            <a:r>
              <a:rPr lang="en-US" dirty="0" err="1"/>
              <a:t>Javascript</a:t>
            </a:r>
            <a:r>
              <a:rPr lang="en-US" dirty="0"/>
              <a:t>,</a:t>
            </a:r>
          </a:p>
          <a:p>
            <a:r>
              <a:rPr lang="en-US" dirty="0"/>
              <a:t>        How to change the content of HTML elements (for example):</a:t>
            </a:r>
          </a:p>
          <a:p>
            <a:pPr marL="914400"/>
            <a:r>
              <a:rPr lang="en-US" dirty="0"/>
              <a:t>How to change the style (CSS) of HTML elements</a:t>
            </a:r>
          </a:p>
          <a:p>
            <a:pPr marL="914400"/>
            <a:r>
              <a:rPr lang="en-US" dirty="0"/>
              <a:t>How to react to HTML DOM events</a:t>
            </a:r>
          </a:p>
          <a:p>
            <a:pPr marL="914400"/>
            <a:r>
              <a:rPr lang="en-US" dirty="0"/>
              <a:t>How to add and delete HTML elements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37895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646237"/>
            <a:ext cx="8001000" cy="4830763"/>
          </a:xfrm>
        </p:spPr>
        <p:txBody>
          <a:bodyPr>
            <a:normAutofit fontScale="92500"/>
          </a:bodyPr>
          <a:lstStyle/>
          <a:p>
            <a:r>
              <a:rPr lang="en-US" b="1" dirty="0"/>
              <a:t>What is the DOM?</a:t>
            </a:r>
          </a:p>
          <a:p>
            <a:r>
              <a:rPr lang="en-US" dirty="0"/>
              <a:t>The DOM is a W3C (World Wide Web Consortium) standard.</a:t>
            </a:r>
          </a:p>
          <a:p>
            <a:r>
              <a:rPr lang="en-US" dirty="0"/>
              <a:t>The DOM defines a standard for accessing documents:</a:t>
            </a:r>
          </a:p>
          <a:p>
            <a:r>
              <a:rPr lang="en-US" i="1" dirty="0"/>
              <a:t>"The W3C Document Object Model (DOM) is a platform and language-neutral interface that allows programs and scripts to dynamically access and update the content, structure, and style of a document."</a:t>
            </a:r>
            <a:endParaRPr lang="en-US" dirty="0"/>
          </a:p>
          <a:p>
            <a:r>
              <a:rPr lang="en-US" dirty="0"/>
              <a:t>The W3C DOM standard is separated into 3 different parts:</a:t>
            </a:r>
          </a:p>
          <a:p>
            <a:pPr marL="860425"/>
            <a:r>
              <a:rPr lang="en-US" dirty="0"/>
              <a:t>Core DOM - standard model for all document types</a:t>
            </a:r>
          </a:p>
          <a:p>
            <a:pPr marL="860425"/>
            <a:r>
              <a:rPr lang="en-US" dirty="0"/>
              <a:t>XML DOM - standard model for XML documents</a:t>
            </a:r>
          </a:p>
          <a:p>
            <a:pPr marL="860425"/>
            <a:r>
              <a:rPr lang="en-US" dirty="0"/>
              <a:t>HTML DOM - standard model for HTML documents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1266849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646237"/>
            <a:ext cx="7467600" cy="4830763"/>
          </a:xfrm>
        </p:spPr>
        <p:txBody>
          <a:bodyPr>
            <a:normAutofit/>
          </a:bodyPr>
          <a:lstStyle/>
          <a:p>
            <a:r>
              <a:rPr lang="en-US" b="1" dirty="0"/>
              <a:t>The DOM Programming Interface</a:t>
            </a:r>
          </a:p>
          <a:p>
            <a:r>
              <a:rPr lang="en-US" dirty="0"/>
              <a:t>The HTML DOM can be accessed with JavaScript (and with other programming languages). </a:t>
            </a:r>
          </a:p>
          <a:p>
            <a:r>
              <a:rPr lang="en-US" dirty="0"/>
              <a:t>In the DOM, all HTML elements are defined as </a:t>
            </a:r>
            <a:r>
              <a:rPr lang="en-US" b="1" dirty="0"/>
              <a:t>objects</a:t>
            </a:r>
            <a:r>
              <a:rPr lang="en-US" dirty="0"/>
              <a:t>.</a:t>
            </a:r>
          </a:p>
          <a:p>
            <a:r>
              <a:rPr lang="en-US" dirty="0"/>
              <a:t>The programming interface is the properties and methods of each object.</a:t>
            </a:r>
          </a:p>
          <a:p>
            <a:r>
              <a:rPr lang="en-US" dirty="0"/>
              <a:t>A </a:t>
            </a:r>
            <a:r>
              <a:rPr lang="en-US" b="1" dirty="0"/>
              <a:t>property</a:t>
            </a:r>
            <a:r>
              <a:rPr lang="en-US" dirty="0"/>
              <a:t> is a value that you can get or set (like changing the content of an HTML element).</a:t>
            </a:r>
          </a:p>
          <a:p>
            <a:r>
              <a:rPr lang="en-US" dirty="0"/>
              <a:t>A </a:t>
            </a:r>
            <a:r>
              <a:rPr lang="en-US" b="1" dirty="0"/>
              <a:t>method</a:t>
            </a:r>
            <a:r>
              <a:rPr lang="en-US" dirty="0"/>
              <a:t> is an action you can do (like add or deleting an HTML element).</a:t>
            </a:r>
          </a:p>
          <a:p>
            <a:endParaRPr lang="en-US" dirty="0"/>
          </a:p>
          <a:p>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513672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fontScale="92500" lnSpcReduction="10000"/>
          </a:bodyPr>
          <a:lstStyle/>
          <a:p>
            <a:r>
              <a:rPr lang="en-US" dirty="0"/>
              <a:t>The following example changes the content (the </a:t>
            </a:r>
            <a:r>
              <a:rPr lang="en-US" dirty="0" err="1"/>
              <a:t>innerHTML</a:t>
            </a:r>
            <a:r>
              <a:rPr lang="en-US" dirty="0"/>
              <a:t>) of the &lt;p&gt; element with id="demo":</a:t>
            </a:r>
          </a:p>
          <a:p>
            <a:r>
              <a:rPr lang="en-US" dirty="0"/>
              <a:t>&lt;html&gt;</a:t>
            </a:r>
            <a:br>
              <a:rPr lang="en-US" dirty="0"/>
            </a:br>
            <a:r>
              <a:rPr lang="en-US" dirty="0"/>
              <a:t>&lt;body&gt;</a:t>
            </a:r>
            <a:br>
              <a:rPr lang="en-US" dirty="0"/>
            </a:br>
            <a:br>
              <a:rPr lang="en-US" dirty="0"/>
            </a:br>
            <a:r>
              <a:rPr lang="en-US" dirty="0"/>
              <a:t>&lt;p id=</a:t>
            </a:r>
            <a:r>
              <a:rPr lang="en-US" b="1" dirty="0"/>
              <a:t>"demo"</a:t>
            </a:r>
            <a:r>
              <a:rPr lang="en-US" dirty="0"/>
              <a:t>&gt;&lt;/p&gt;</a:t>
            </a:r>
            <a:br>
              <a:rPr lang="en-US" dirty="0"/>
            </a:br>
            <a:br>
              <a:rPr lang="en-US" dirty="0"/>
            </a:br>
            <a:r>
              <a:rPr lang="en-US" dirty="0"/>
              <a:t>&lt;script&gt;</a:t>
            </a:r>
            <a:br>
              <a:rPr lang="en-US" dirty="0"/>
            </a:br>
            <a:r>
              <a:rPr lang="en-US" dirty="0" err="1"/>
              <a:t>document.</a:t>
            </a:r>
            <a:r>
              <a:rPr lang="en-US" b="1" dirty="0" err="1"/>
              <a:t>getElementById</a:t>
            </a:r>
            <a:r>
              <a:rPr lang="en-US" b="1" dirty="0"/>
              <a:t>("demo")</a:t>
            </a:r>
            <a:r>
              <a:rPr lang="en-US" dirty="0"/>
              <a:t>.</a:t>
            </a:r>
            <a:r>
              <a:rPr lang="en-US" dirty="0" err="1"/>
              <a:t>innerHTML</a:t>
            </a:r>
            <a:r>
              <a:rPr lang="en-US" dirty="0"/>
              <a:t> = "Hello World!";</a:t>
            </a:r>
            <a:br>
              <a:rPr lang="en-US" dirty="0"/>
            </a:br>
            <a:r>
              <a:rPr lang="en-US" dirty="0"/>
              <a:t>&lt;/script&gt;</a:t>
            </a:r>
            <a:br>
              <a:rPr lang="en-US" dirty="0"/>
            </a:br>
            <a:br>
              <a:rPr lang="en-US" dirty="0"/>
            </a:br>
            <a:r>
              <a:rPr lang="en-US" dirty="0"/>
              <a:t>&lt;/body&gt;</a:t>
            </a:r>
            <a:br>
              <a:rPr lang="en-US" dirty="0"/>
            </a:br>
            <a:r>
              <a:rPr lang="en-US" dirty="0"/>
              <a:t>&lt;/html&gt;</a:t>
            </a:r>
          </a:p>
          <a:p>
            <a:r>
              <a:rPr lang="en-US" dirty="0"/>
              <a:t>// In the example above, </a:t>
            </a:r>
            <a:r>
              <a:rPr lang="en-US" dirty="0" err="1"/>
              <a:t>getElementById</a:t>
            </a:r>
            <a:r>
              <a:rPr lang="en-US" dirty="0"/>
              <a:t> is a </a:t>
            </a:r>
            <a:r>
              <a:rPr lang="en-US" b="1" dirty="0"/>
              <a:t>method</a:t>
            </a:r>
            <a:r>
              <a:rPr lang="en-US" dirty="0"/>
              <a:t>, while </a:t>
            </a:r>
            <a:r>
              <a:rPr lang="en-US" dirty="0" err="1"/>
              <a:t>innerHTML</a:t>
            </a:r>
            <a:r>
              <a:rPr lang="en-US" dirty="0"/>
              <a:t> is a </a:t>
            </a:r>
            <a:r>
              <a:rPr lang="en-US" b="1" dirty="0"/>
              <a:t>property</a:t>
            </a:r>
            <a:r>
              <a:rPr lang="en-US" dirty="0"/>
              <a:t>.</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279098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driven programming</a:t>
            </a:r>
          </a:p>
        </p:txBody>
      </p:sp>
      <p:sp>
        <p:nvSpPr>
          <p:cNvPr id="4" name="Content Placeholder 3"/>
          <p:cNvSpPr>
            <a:spLocks noGrp="1"/>
          </p:cNvSpPr>
          <p:nvPr>
            <p:ph sz="quarter" idx="13"/>
          </p:nvPr>
        </p:nvSpPr>
        <p:spPr/>
        <p:txBody>
          <a:bodyPr>
            <a:normAutofit lnSpcReduction="10000"/>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1447800"/>
            <a:ext cx="7554289" cy="373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870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a:bodyPr>
          <a:lstStyle/>
          <a:p>
            <a:r>
              <a:rPr lang="en-US" b="1" dirty="0"/>
              <a:t>The </a:t>
            </a:r>
            <a:r>
              <a:rPr lang="en-US" b="1" dirty="0" err="1"/>
              <a:t>getElementById</a:t>
            </a:r>
            <a:r>
              <a:rPr lang="en-US" b="1" dirty="0"/>
              <a:t> Method</a:t>
            </a:r>
          </a:p>
          <a:p>
            <a:r>
              <a:rPr lang="en-US" dirty="0"/>
              <a:t>The most common way to access an HTML element is to use the id of the element.</a:t>
            </a:r>
          </a:p>
          <a:p>
            <a:r>
              <a:rPr lang="en-US" dirty="0"/>
              <a:t>In the example above the </a:t>
            </a:r>
            <a:r>
              <a:rPr lang="en-US" b="1" dirty="0" err="1"/>
              <a:t>getElementById</a:t>
            </a:r>
            <a:r>
              <a:rPr lang="en-US" dirty="0"/>
              <a:t> method used id="demo" to find the element.</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5" name="Content Placeholder 2"/>
          <p:cNvSpPr txBox="1">
            <a:spLocks/>
          </p:cNvSpPr>
          <p:nvPr/>
        </p:nvSpPr>
        <p:spPr>
          <a:xfrm>
            <a:off x="762000" y="4267201"/>
            <a:ext cx="7924800" cy="220980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1200"/>
              </a:spcAft>
              <a:buClr>
                <a:schemeClr val="accent3">
                  <a:lumMod val="75000"/>
                </a:schemeClr>
              </a:buClr>
              <a:buFont typeface="Wingdings" pitchFamily="2" charset="2"/>
              <a:buNone/>
              <a:defRPr sz="2200" kern="1200">
                <a:solidFill>
                  <a:schemeClr val="tx1"/>
                </a:solidFill>
                <a:latin typeface="+mn-lt"/>
                <a:ea typeface="+mn-ea"/>
                <a:cs typeface="+mn-cs"/>
              </a:defRPr>
            </a:lvl1pPr>
            <a:lvl2pPr marL="461963" indent="-4763" algn="l" defTabSz="914400" rtl="0" eaLnBrk="1" latinLnBrk="0" hangingPunct="1">
              <a:spcBef>
                <a:spcPct val="20000"/>
              </a:spcBef>
              <a:spcAft>
                <a:spcPts val="1200"/>
              </a:spcAft>
              <a:buFont typeface="Arial" pitchFamily="34" charset="0"/>
              <a:buNone/>
              <a:defRPr sz="20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tx1"/>
                </a:solidFill>
                <a:latin typeface="+mn-lt"/>
                <a:ea typeface="+mn-ea"/>
                <a:cs typeface="+mn-cs"/>
              </a:defRPr>
            </a:lvl3pPr>
            <a:lvl4pPr marL="1376363" indent="-4763" algn="l" defTabSz="914400"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&lt;p id=</a:t>
            </a:r>
            <a:r>
              <a:rPr lang="en-US" b="1" dirty="0"/>
              <a:t>"demo"</a:t>
            </a:r>
            <a:r>
              <a:rPr lang="en-US" dirty="0"/>
              <a:t>&gt;&lt;/p&gt;</a:t>
            </a:r>
            <a:br>
              <a:rPr lang="en-US" dirty="0"/>
            </a:br>
            <a:r>
              <a:rPr lang="en-US" dirty="0"/>
              <a:t>&lt;script&gt;</a:t>
            </a:r>
            <a:br>
              <a:rPr lang="en-US" dirty="0"/>
            </a:br>
            <a:r>
              <a:rPr lang="en-US" dirty="0" err="1"/>
              <a:t>document.</a:t>
            </a:r>
            <a:r>
              <a:rPr lang="en-US" b="1" dirty="0" err="1"/>
              <a:t>getElementById</a:t>
            </a:r>
            <a:r>
              <a:rPr lang="en-US" b="1" dirty="0"/>
              <a:t>("demo")</a:t>
            </a:r>
            <a:r>
              <a:rPr lang="en-US" dirty="0"/>
              <a:t>.</a:t>
            </a:r>
            <a:r>
              <a:rPr lang="en-US" dirty="0" err="1"/>
              <a:t>innerHTML</a:t>
            </a:r>
            <a:r>
              <a:rPr lang="en-US" dirty="0"/>
              <a:t> = "Hello World!";</a:t>
            </a:r>
            <a:br>
              <a:rPr lang="en-US" dirty="0"/>
            </a:br>
            <a:r>
              <a:rPr lang="en-US" dirty="0"/>
              <a:t>&lt;/script&gt; </a:t>
            </a:r>
          </a:p>
        </p:txBody>
      </p:sp>
    </p:spTree>
    <p:extLst>
      <p:ext uri="{BB962C8B-B14F-4D97-AF65-F5344CB8AC3E}">
        <p14:creationId xmlns:p14="http://schemas.microsoft.com/office/powerpoint/2010/main" val="1400972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a:bodyPr>
          <a:lstStyle/>
          <a:p>
            <a:r>
              <a:rPr lang="en-US" b="1" dirty="0"/>
              <a:t>The </a:t>
            </a:r>
            <a:r>
              <a:rPr lang="en-US" b="1" dirty="0" err="1"/>
              <a:t>innerHTML</a:t>
            </a:r>
            <a:r>
              <a:rPr lang="en-US" b="1" dirty="0"/>
              <a:t> Property</a:t>
            </a:r>
          </a:p>
          <a:p>
            <a:r>
              <a:rPr lang="en-US" dirty="0"/>
              <a:t>The easiest way to get the content of an element is by using the </a:t>
            </a:r>
            <a:r>
              <a:rPr lang="en-US" b="1" dirty="0" err="1"/>
              <a:t>innerHTML</a:t>
            </a:r>
            <a:r>
              <a:rPr lang="en-US" dirty="0"/>
              <a:t> property.</a:t>
            </a:r>
          </a:p>
          <a:p>
            <a:r>
              <a:rPr lang="en-US" dirty="0"/>
              <a:t>The </a:t>
            </a:r>
            <a:r>
              <a:rPr lang="en-US" dirty="0" err="1"/>
              <a:t>innerHTML</a:t>
            </a:r>
            <a:r>
              <a:rPr lang="en-US" dirty="0"/>
              <a:t> property is useful for getting or replacing the content of HTML elements.</a:t>
            </a:r>
          </a:p>
          <a:p>
            <a:r>
              <a:rPr lang="en-US" dirty="0"/>
              <a:t>The </a:t>
            </a:r>
            <a:r>
              <a:rPr lang="en-US" dirty="0" err="1"/>
              <a:t>innerHTML</a:t>
            </a:r>
            <a:r>
              <a:rPr lang="en-US" dirty="0"/>
              <a:t> property can be used to get or change any HTML element, including &lt;html&gt; and &lt;body&gt;.</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823731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a:bodyPr>
          <a:lstStyle/>
          <a:p>
            <a:r>
              <a:rPr lang="en-US" b="1" dirty="0"/>
              <a:t>The HTML DOM Document</a:t>
            </a:r>
          </a:p>
          <a:p>
            <a:r>
              <a:rPr lang="en-US" dirty="0"/>
              <a:t>In the HTML DOM object model, the </a:t>
            </a:r>
            <a:r>
              <a:rPr lang="en-US" b="1" dirty="0"/>
              <a:t>document</a:t>
            </a:r>
            <a:r>
              <a:rPr lang="en-US" dirty="0"/>
              <a:t> object represents your web page.</a:t>
            </a:r>
          </a:p>
          <a:p>
            <a:r>
              <a:rPr lang="en-US" dirty="0"/>
              <a:t>The </a:t>
            </a:r>
            <a:r>
              <a:rPr lang="en-US" b="1" dirty="0"/>
              <a:t>document</a:t>
            </a:r>
            <a:r>
              <a:rPr lang="en-US" dirty="0"/>
              <a:t> object is the owner of all other objects in your web page.</a:t>
            </a:r>
          </a:p>
          <a:p>
            <a:r>
              <a:rPr lang="en-US" dirty="0"/>
              <a:t>If you want to access objects in an HTML page, you always start with accessing the </a:t>
            </a:r>
            <a:r>
              <a:rPr lang="en-US" b="1" dirty="0"/>
              <a:t>document</a:t>
            </a:r>
            <a:r>
              <a:rPr lang="en-US" dirty="0"/>
              <a:t> object.</a:t>
            </a:r>
          </a:p>
          <a:p>
            <a:r>
              <a:rPr lang="en-US" dirty="0"/>
              <a:t>How can you use the </a:t>
            </a:r>
            <a:r>
              <a:rPr lang="en-US" b="1" dirty="0"/>
              <a:t>document</a:t>
            </a:r>
            <a:r>
              <a:rPr lang="en-US" dirty="0"/>
              <a:t> object to access and manipulate HTML via document methods?</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349215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a:bodyPr>
          <a:lstStyle/>
          <a:p>
            <a:r>
              <a:rPr lang="en-US" b="1" dirty="0"/>
              <a:t>Finding HTML Elements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graphicFrame>
        <p:nvGraphicFramePr>
          <p:cNvPr id="5" name="Table 4"/>
          <p:cNvGraphicFramePr>
            <a:graphicFrameLocks noGrp="1"/>
          </p:cNvGraphicFramePr>
          <p:nvPr>
            <p:extLst>
              <p:ext uri="{D42A27DB-BD31-4B8C-83A1-F6EECF244321}">
                <p14:modId xmlns:p14="http://schemas.microsoft.com/office/powerpoint/2010/main" val="444670452"/>
              </p:ext>
            </p:extLst>
          </p:nvPr>
        </p:nvGraphicFramePr>
        <p:xfrm>
          <a:off x="457200" y="1828801"/>
          <a:ext cx="8229600" cy="2057401"/>
        </p:xfrm>
        <a:graphic>
          <a:graphicData uri="http://schemas.openxmlformats.org/drawingml/2006/table">
            <a:tbl>
              <a:tblPr/>
              <a:tblGrid>
                <a:gridCol w="4419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433137">
                <a:tc>
                  <a:txBody>
                    <a:bodyPr/>
                    <a:lstStyle/>
                    <a:p>
                      <a:r>
                        <a:rPr lang="en-US" sz="2000" dirty="0">
                          <a:effectLst/>
                        </a:rPr>
                        <a:t>Method</a:t>
                      </a:r>
                    </a:p>
                  </a:txBody>
                  <a:tcPr anchor="ctr">
                    <a:lnL>
                      <a:noFill/>
                    </a:lnL>
                    <a:lnR>
                      <a:noFill/>
                    </a:lnR>
                    <a:lnT>
                      <a:noFill/>
                    </a:lnT>
                    <a:lnB>
                      <a:noFill/>
                    </a:lnB>
                  </a:tcPr>
                </a:tc>
                <a:tc>
                  <a:txBody>
                    <a:bodyPr/>
                    <a:lstStyle/>
                    <a:p>
                      <a:r>
                        <a:rPr lang="en-US" sz="2000"/>
                        <a:t>Description</a:t>
                      </a:r>
                    </a:p>
                  </a:txBody>
                  <a:tcPr anchor="ctr">
                    <a:lnL>
                      <a:noFill/>
                    </a:lnL>
                    <a:lnR>
                      <a:noFill/>
                    </a:lnR>
                    <a:lnT>
                      <a:noFill/>
                    </a:lnT>
                    <a:lnB>
                      <a:noFill/>
                    </a:lnB>
                  </a:tcPr>
                </a:tc>
                <a:extLst>
                  <a:ext uri="{0D108BD9-81ED-4DB2-BD59-A6C34878D82A}">
                    <a16:rowId xmlns:a16="http://schemas.microsoft.com/office/drawing/2014/main" val="10000"/>
                  </a:ext>
                </a:extLst>
              </a:tr>
              <a:tr h="433137">
                <a:tc>
                  <a:txBody>
                    <a:bodyPr/>
                    <a:lstStyle/>
                    <a:p>
                      <a:r>
                        <a:rPr lang="en-US" sz="2000" dirty="0" err="1"/>
                        <a:t>document.getElementById</a:t>
                      </a:r>
                      <a:r>
                        <a:rPr lang="en-US" sz="2000" dirty="0"/>
                        <a:t>()</a:t>
                      </a:r>
                    </a:p>
                  </a:txBody>
                  <a:tcPr anchor="ctr">
                    <a:lnL>
                      <a:noFill/>
                    </a:lnL>
                    <a:lnR>
                      <a:noFill/>
                    </a:lnR>
                    <a:lnT>
                      <a:noFill/>
                    </a:lnT>
                    <a:lnB>
                      <a:noFill/>
                    </a:lnB>
                  </a:tcPr>
                </a:tc>
                <a:tc>
                  <a:txBody>
                    <a:bodyPr/>
                    <a:lstStyle/>
                    <a:p>
                      <a:r>
                        <a:rPr lang="en-US" sz="2000" dirty="0"/>
                        <a:t>Find an element by element id</a:t>
                      </a:r>
                    </a:p>
                  </a:txBody>
                  <a:tcPr anchor="ctr">
                    <a:lnL>
                      <a:noFill/>
                    </a:lnL>
                    <a:lnR>
                      <a:noFill/>
                    </a:lnR>
                    <a:lnT>
                      <a:noFill/>
                    </a:lnT>
                    <a:lnB>
                      <a:noFill/>
                    </a:lnB>
                  </a:tcPr>
                </a:tc>
                <a:extLst>
                  <a:ext uri="{0D108BD9-81ED-4DB2-BD59-A6C34878D82A}">
                    <a16:rowId xmlns:a16="http://schemas.microsoft.com/office/drawing/2014/main" val="10001"/>
                  </a:ext>
                </a:extLst>
              </a:tr>
              <a:tr h="433137">
                <a:tc>
                  <a:txBody>
                    <a:bodyPr/>
                    <a:lstStyle/>
                    <a:p>
                      <a:r>
                        <a:rPr lang="en-US" sz="2000"/>
                        <a:t>document.getElementsByTagName()</a:t>
                      </a:r>
                    </a:p>
                  </a:txBody>
                  <a:tcPr anchor="ctr">
                    <a:lnL>
                      <a:noFill/>
                    </a:lnL>
                    <a:lnR>
                      <a:noFill/>
                    </a:lnR>
                    <a:lnT>
                      <a:noFill/>
                    </a:lnT>
                    <a:lnB>
                      <a:noFill/>
                    </a:lnB>
                  </a:tcPr>
                </a:tc>
                <a:tc>
                  <a:txBody>
                    <a:bodyPr/>
                    <a:lstStyle/>
                    <a:p>
                      <a:r>
                        <a:rPr lang="en-US" sz="2000" dirty="0"/>
                        <a:t>Find elements by tag name</a:t>
                      </a:r>
                    </a:p>
                  </a:txBody>
                  <a:tcPr anchor="ctr">
                    <a:lnL>
                      <a:noFill/>
                    </a:lnL>
                    <a:lnR>
                      <a:noFill/>
                    </a:lnR>
                    <a:lnT>
                      <a:noFill/>
                    </a:lnT>
                    <a:lnB>
                      <a:noFill/>
                    </a:lnB>
                  </a:tcPr>
                </a:tc>
                <a:extLst>
                  <a:ext uri="{0D108BD9-81ED-4DB2-BD59-A6C34878D82A}">
                    <a16:rowId xmlns:a16="http://schemas.microsoft.com/office/drawing/2014/main" val="10002"/>
                  </a:ext>
                </a:extLst>
              </a:tr>
              <a:tr h="757990">
                <a:tc>
                  <a:txBody>
                    <a:bodyPr/>
                    <a:lstStyle/>
                    <a:p>
                      <a:r>
                        <a:rPr lang="en-US" sz="2000"/>
                        <a:t>document.getElementsByClassName()</a:t>
                      </a:r>
                    </a:p>
                  </a:txBody>
                  <a:tcPr anchor="ctr">
                    <a:lnL>
                      <a:noFill/>
                    </a:lnL>
                    <a:lnR>
                      <a:noFill/>
                    </a:lnR>
                    <a:lnT>
                      <a:noFill/>
                    </a:lnT>
                    <a:lnB>
                      <a:noFill/>
                    </a:lnB>
                  </a:tcPr>
                </a:tc>
                <a:tc>
                  <a:txBody>
                    <a:bodyPr/>
                    <a:lstStyle/>
                    <a:p>
                      <a:r>
                        <a:rPr lang="en-US" sz="2000" dirty="0"/>
                        <a:t>Find elements by class name</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41956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685800" y="1371601"/>
            <a:ext cx="7772400" cy="5105400"/>
          </a:xfrm>
        </p:spPr>
        <p:txBody>
          <a:bodyPr>
            <a:normAutofit/>
          </a:bodyPr>
          <a:lstStyle/>
          <a:p>
            <a:r>
              <a:rPr lang="en-US" b="1" dirty="0"/>
              <a:t>Changing HTML Elements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pic>
        <p:nvPicPr>
          <p:cNvPr id="6" name="Picture 5"/>
          <p:cNvPicPr>
            <a:picLocks noChangeAspect="1"/>
          </p:cNvPicPr>
          <p:nvPr/>
        </p:nvPicPr>
        <p:blipFill>
          <a:blip r:embed="rId3"/>
          <a:stretch>
            <a:fillRect/>
          </a:stretch>
        </p:blipFill>
        <p:spPr>
          <a:xfrm>
            <a:off x="304800" y="1981200"/>
            <a:ext cx="8696325" cy="3171825"/>
          </a:xfrm>
          <a:prstGeom prst="rect">
            <a:avLst/>
          </a:prstGeom>
        </p:spPr>
      </p:pic>
    </p:spTree>
    <p:extLst>
      <p:ext uri="{BB962C8B-B14F-4D97-AF65-F5344CB8AC3E}">
        <p14:creationId xmlns:p14="http://schemas.microsoft.com/office/powerpoint/2010/main" val="135206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pic>
        <p:nvPicPr>
          <p:cNvPr id="7" name="Content Placeholder 6"/>
          <p:cNvPicPr>
            <a:picLocks noGrp="1" noChangeAspect="1"/>
          </p:cNvPicPr>
          <p:nvPr>
            <p:ph idx="1"/>
          </p:nvPr>
        </p:nvPicPr>
        <p:blipFill>
          <a:blip r:embed="rId3"/>
          <a:stretch>
            <a:fillRect/>
          </a:stretch>
        </p:blipFill>
        <p:spPr>
          <a:xfrm>
            <a:off x="228599" y="1858962"/>
            <a:ext cx="8692281" cy="3475038"/>
          </a:xfrm>
          <a:prstGeom prst="rect">
            <a:avLst/>
          </a:prstGeom>
        </p:spPr>
      </p:pic>
    </p:spTree>
    <p:extLst>
      <p:ext uri="{BB962C8B-B14F-4D97-AF65-F5344CB8AC3E}">
        <p14:creationId xmlns:p14="http://schemas.microsoft.com/office/powerpoint/2010/main" val="96556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pic>
        <p:nvPicPr>
          <p:cNvPr id="5" name="Content Placeholder 4"/>
          <p:cNvPicPr>
            <a:picLocks noGrp="1" noChangeAspect="1"/>
          </p:cNvPicPr>
          <p:nvPr>
            <p:ph idx="1"/>
          </p:nvPr>
        </p:nvPicPr>
        <p:blipFill>
          <a:blip r:embed="rId3"/>
          <a:stretch>
            <a:fillRect/>
          </a:stretch>
        </p:blipFill>
        <p:spPr>
          <a:xfrm>
            <a:off x="304800" y="2438400"/>
            <a:ext cx="8712703" cy="2083882"/>
          </a:xfrm>
          <a:prstGeom prst="rect">
            <a:avLst/>
          </a:prstGeom>
        </p:spPr>
      </p:pic>
    </p:spTree>
    <p:extLst>
      <p:ext uri="{BB962C8B-B14F-4D97-AF65-F5344CB8AC3E}">
        <p14:creationId xmlns:p14="http://schemas.microsoft.com/office/powerpoint/2010/main" val="2248573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Objects - Elements</a:t>
            </a:r>
          </a:p>
          <a:p>
            <a:r>
              <a:rPr lang="en-US" dirty="0"/>
              <a:t>Often, with JavaScript, you want to manipulate HTML elements.</a:t>
            </a:r>
          </a:p>
          <a:p>
            <a:r>
              <a:rPr lang="en-US" dirty="0"/>
              <a:t>To do so, you have to find the elements first. There are a couple of ways to do this:</a:t>
            </a:r>
          </a:p>
          <a:p>
            <a:r>
              <a:rPr lang="en-US" dirty="0"/>
              <a:t>Finding HTML elements by id</a:t>
            </a:r>
          </a:p>
          <a:p>
            <a:r>
              <a:rPr lang="en-US" dirty="0"/>
              <a:t>Finding HTML elements by tag name </a:t>
            </a:r>
          </a:p>
          <a:p>
            <a:r>
              <a:rPr lang="en-US" dirty="0"/>
              <a:t>Finding HTML elements by class name</a:t>
            </a:r>
          </a:p>
          <a:p>
            <a:r>
              <a:rPr lang="en-US" dirty="0"/>
              <a:t>Finding HTML elements by CSS selectors</a:t>
            </a:r>
          </a:p>
          <a:p>
            <a:r>
              <a:rPr lang="en-US" dirty="0"/>
              <a:t>Finding HTML elements by HTML object collections</a:t>
            </a:r>
          </a:p>
          <a:p>
            <a:endParaRPr lang="en-US" b="1" dirty="0"/>
          </a:p>
          <a:p>
            <a:endParaRPr lang="en-US" dirty="0"/>
          </a:p>
        </p:txBody>
      </p:sp>
    </p:spTree>
    <p:extLst>
      <p:ext uri="{BB962C8B-B14F-4D97-AF65-F5344CB8AC3E}">
        <p14:creationId xmlns:p14="http://schemas.microsoft.com/office/powerpoint/2010/main" val="2922213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Objects - Elements</a:t>
            </a:r>
          </a:p>
          <a:p>
            <a:r>
              <a:rPr lang="en-US" dirty="0"/>
              <a:t>Often, with JavaScript, you want to manipulate HTML elements.</a:t>
            </a:r>
          </a:p>
          <a:p>
            <a:r>
              <a:rPr lang="en-US" dirty="0"/>
              <a:t>To do so, you have to find the elements first. There are a couple of ways to do this:</a:t>
            </a:r>
          </a:p>
          <a:p>
            <a:r>
              <a:rPr lang="en-US" dirty="0"/>
              <a:t>Finding HTML elements by id</a:t>
            </a:r>
          </a:p>
          <a:p>
            <a:r>
              <a:rPr lang="en-US" dirty="0"/>
              <a:t>Finding HTML elements by tag name </a:t>
            </a:r>
          </a:p>
          <a:p>
            <a:r>
              <a:rPr lang="en-US" dirty="0"/>
              <a:t>Finding HTML elements by class name</a:t>
            </a:r>
          </a:p>
          <a:p>
            <a:r>
              <a:rPr lang="en-US" dirty="0"/>
              <a:t>Finding HTML elements by CSS selectors</a:t>
            </a:r>
          </a:p>
          <a:p>
            <a:r>
              <a:rPr lang="en-US" dirty="0"/>
              <a:t>Finding HTML elements by HTML object collections</a:t>
            </a:r>
          </a:p>
          <a:p>
            <a:endParaRPr lang="en-US" b="1" dirty="0"/>
          </a:p>
          <a:p>
            <a:endParaRPr lang="en-US" dirty="0"/>
          </a:p>
        </p:txBody>
      </p:sp>
    </p:spTree>
    <p:extLst>
      <p:ext uri="{BB962C8B-B14F-4D97-AF65-F5344CB8AC3E}">
        <p14:creationId xmlns:p14="http://schemas.microsoft.com/office/powerpoint/2010/main" val="992326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Element by Id</a:t>
            </a:r>
          </a:p>
          <a:p>
            <a:r>
              <a:rPr lang="en-US" dirty="0"/>
              <a:t>The easiest way to find an HTML element in the DOM, is by using the element id.</a:t>
            </a:r>
          </a:p>
          <a:p>
            <a:r>
              <a:rPr lang="en-US" dirty="0"/>
              <a:t>This example finds the element with id="intro":</a:t>
            </a:r>
          </a:p>
          <a:p>
            <a:r>
              <a:rPr lang="en-US" dirty="0"/>
              <a:t>	</a:t>
            </a:r>
            <a:r>
              <a:rPr lang="en-US" dirty="0" err="1"/>
              <a:t>var</a:t>
            </a:r>
            <a:r>
              <a:rPr lang="en-US" dirty="0"/>
              <a:t> x = </a:t>
            </a:r>
            <a:r>
              <a:rPr lang="en-US" dirty="0" err="1"/>
              <a:t>document.getElementById</a:t>
            </a:r>
            <a:r>
              <a:rPr lang="en-US" dirty="0"/>
              <a:t>("intro"); </a:t>
            </a:r>
          </a:p>
          <a:p>
            <a:r>
              <a:rPr lang="en-US" dirty="0"/>
              <a:t>If the element is found, the method will return the element as an object (in x). </a:t>
            </a:r>
          </a:p>
          <a:p>
            <a:r>
              <a:rPr lang="en-US" dirty="0"/>
              <a:t>If the element is not found, x will contain null.</a:t>
            </a:r>
          </a:p>
          <a:p>
            <a:endParaRPr lang="en-US" b="1" dirty="0"/>
          </a:p>
          <a:p>
            <a:endParaRPr lang="en-US" dirty="0"/>
          </a:p>
        </p:txBody>
      </p:sp>
    </p:spTree>
    <p:extLst>
      <p:ext uri="{BB962C8B-B14F-4D97-AF65-F5344CB8AC3E}">
        <p14:creationId xmlns:p14="http://schemas.microsoft.com/office/powerpoint/2010/main" val="18968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a:xfrm>
            <a:off x="914400" y="1646237"/>
            <a:ext cx="7543800" cy="4525963"/>
          </a:xfrm>
        </p:spPr>
        <p:txBody>
          <a:bodyPr>
            <a:normAutofit/>
          </a:bodyPr>
          <a:lstStyle/>
          <a:p>
            <a:r>
              <a:rPr lang="en-US" sz="2400" dirty="0"/>
              <a:t>There are many </a:t>
            </a:r>
            <a:r>
              <a:rPr lang="en-US" sz="2400" b="1" dirty="0"/>
              <a:t>advantages</a:t>
            </a:r>
            <a:r>
              <a:rPr lang="en-US" sz="2400" dirty="0"/>
              <a:t> of client-side scripting:</a:t>
            </a:r>
          </a:p>
          <a:p>
            <a:pPr marL="342900" indent="-342900">
              <a:buFont typeface="Arial"/>
              <a:buChar char="•"/>
            </a:pPr>
            <a:r>
              <a:rPr lang="en-US" sz="2400" dirty="0"/>
              <a:t>Processing can be off-loaded from the server to client, thereby reducing the workload on the server. </a:t>
            </a:r>
          </a:p>
          <a:p>
            <a:pPr marL="342900" indent="-342900">
              <a:buFont typeface="Arial"/>
              <a:buChar char="•"/>
            </a:pPr>
            <a:r>
              <a:rPr lang="en-US" sz="2400" dirty="0"/>
              <a:t>The browser can respond more rapidly to user events than a request to a remote server ever could, which improves the user experience.</a:t>
            </a:r>
          </a:p>
          <a:p>
            <a:pPr marL="342900" indent="-342900">
              <a:buFont typeface="Arial"/>
              <a:buChar char="•"/>
            </a:pPr>
            <a:r>
              <a:rPr lang="en-US" sz="2400"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Element by Id</a:t>
            </a:r>
          </a:p>
          <a:p>
            <a:r>
              <a:rPr lang="en-US" dirty="0"/>
              <a:t>The easiest way to find an HTML element in the DOM, is by using the element id.</a:t>
            </a:r>
          </a:p>
          <a:p>
            <a:r>
              <a:rPr lang="en-US" dirty="0"/>
              <a:t>This example finds the element with id="intro":</a:t>
            </a:r>
          </a:p>
          <a:p>
            <a:r>
              <a:rPr lang="en-US" dirty="0"/>
              <a:t>	</a:t>
            </a:r>
            <a:r>
              <a:rPr lang="en-US" dirty="0" err="1"/>
              <a:t>var</a:t>
            </a:r>
            <a:r>
              <a:rPr lang="en-US" dirty="0"/>
              <a:t> x = </a:t>
            </a:r>
            <a:r>
              <a:rPr lang="en-US" dirty="0" err="1"/>
              <a:t>document.getElementById</a:t>
            </a:r>
            <a:r>
              <a:rPr lang="en-US" dirty="0"/>
              <a:t>("intro"); </a:t>
            </a:r>
          </a:p>
          <a:p>
            <a:r>
              <a:rPr lang="en-US" dirty="0"/>
              <a:t>If the element is found, the method will return the element as an object (in x). </a:t>
            </a:r>
          </a:p>
          <a:p>
            <a:r>
              <a:rPr lang="en-US" dirty="0"/>
              <a:t>If the element is not found, x will contain null.</a:t>
            </a:r>
          </a:p>
          <a:p>
            <a:endParaRPr lang="en-US" b="1" dirty="0"/>
          </a:p>
          <a:p>
            <a:endParaRPr lang="en-US" dirty="0"/>
          </a:p>
        </p:txBody>
      </p:sp>
    </p:spTree>
    <p:extLst>
      <p:ext uri="{BB962C8B-B14F-4D97-AF65-F5344CB8AC3E}">
        <p14:creationId xmlns:p14="http://schemas.microsoft.com/office/powerpoint/2010/main" val="1024648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Elements by Tag Name</a:t>
            </a:r>
          </a:p>
          <a:p>
            <a:r>
              <a:rPr lang="en-US" dirty="0"/>
              <a:t>This example finds all &lt;p&gt; elements:</a:t>
            </a:r>
          </a:p>
          <a:p>
            <a:r>
              <a:rPr lang="en-US" dirty="0"/>
              <a:t>	</a:t>
            </a:r>
            <a:r>
              <a:rPr lang="en-US" dirty="0" err="1"/>
              <a:t>var</a:t>
            </a:r>
            <a:r>
              <a:rPr lang="en-US" dirty="0"/>
              <a:t> x = </a:t>
            </a:r>
            <a:r>
              <a:rPr lang="en-US" dirty="0" err="1"/>
              <a:t>document.getElementsByTagName</a:t>
            </a:r>
            <a:r>
              <a:rPr lang="en-US" dirty="0"/>
              <a:t>("p");</a:t>
            </a:r>
          </a:p>
          <a:p>
            <a:r>
              <a:rPr lang="en-US" dirty="0"/>
              <a:t>This example finds the element with id="main", and then finds all &lt;p&gt; elements inside "main":</a:t>
            </a:r>
          </a:p>
          <a:p>
            <a:r>
              <a:rPr lang="en-US" dirty="0"/>
              <a:t>	</a:t>
            </a:r>
            <a:r>
              <a:rPr lang="en-US" dirty="0" err="1"/>
              <a:t>var</a:t>
            </a:r>
            <a:r>
              <a:rPr lang="en-US" dirty="0"/>
              <a:t> x = </a:t>
            </a:r>
            <a:r>
              <a:rPr lang="en-US" dirty="0" err="1"/>
              <a:t>document.getElementById</a:t>
            </a:r>
            <a:r>
              <a:rPr lang="en-US" dirty="0"/>
              <a:t>("main");</a:t>
            </a:r>
            <a:br>
              <a:rPr lang="en-US" dirty="0"/>
            </a:br>
            <a:r>
              <a:rPr lang="en-US" dirty="0"/>
              <a:t>	</a:t>
            </a:r>
            <a:r>
              <a:rPr lang="en-US" dirty="0" err="1"/>
              <a:t>var</a:t>
            </a:r>
            <a:r>
              <a:rPr lang="en-US" dirty="0"/>
              <a:t> y = </a:t>
            </a:r>
            <a:r>
              <a:rPr lang="en-US" dirty="0" err="1"/>
              <a:t>x.getElementsByTagName</a:t>
            </a:r>
            <a:r>
              <a:rPr lang="en-US" dirty="0"/>
              <a:t>("p"); </a:t>
            </a:r>
          </a:p>
        </p:txBody>
      </p:sp>
    </p:spTree>
    <p:extLst>
      <p:ext uri="{BB962C8B-B14F-4D97-AF65-F5344CB8AC3E}">
        <p14:creationId xmlns:p14="http://schemas.microsoft.com/office/powerpoint/2010/main" val="2806217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Elements by Class Name</a:t>
            </a:r>
          </a:p>
          <a:p>
            <a:r>
              <a:rPr lang="en-US" dirty="0"/>
              <a:t>If you want to find all HTML elements with the same class name, use </a:t>
            </a:r>
            <a:r>
              <a:rPr lang="en-US" dirty="0" err="1"/>
              <a:t>getElementsByClassName</a:t>
            </a:r>
            <a:r>
              <a:rPr lang="en-US" dirty="0"/>
              <a:t>().</a:t>
            </a:r>
            <a:br>
              <a:rPr lang="en-US" dirty="0"/>
            </a:br>
            <a:endParaRPr lang="en-US" dirty="0"/>
          </a:p>
          <a:p>
            <a:r>
              <a:rPr lang="en-US" dirty="0"/>
              <a:t>This example returns a list of all elements with class="intro".</a:t>
            </a:r>
          </a:p>
          <a:p>
            <a:r>
              <a:rPr lang="en-US" dirty="0"/>
              <a:t>	</a:t>
            </a:r>
            <a:r>
              <a:rPr lang="en-US" dirty="0" err="1"/>
              <a:t>var</a:t>
            </a:r>
            <a:r>
              <a:rPr lang="en-US" dirty="0"/>
              <a:t> x = </a:t>
            </a:r>
            <a:r>
              <a:rPr lang="en-US" dirty="0" err="1"/>
              <a:t>document.getElementsByClassName</a:t>
            </a:r>
            <a:r>
              <a:rPr lang="en-US" dirty="0"/>
              <a:t>("intro");</a:t>
            </a:r>
          </a:p>
          <a:p>
            <a:endParaRPr lang="en-US" dirty="0">
              <a:effectLst/>
            </a:endParaRPr>
          </a:p>
        </p:txBody>
      </p:sp>
    </p:spTree>
    <p:extLst>
      <p:ext uri="{BB962C8B-B14F-4D97-AF65-F5344CB8AC3E}">
        <p14:creationId xmlns:p14="http://schemas.microsoft.com/office/powerpoint/2010/main" val="3910994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295401"/>
            <a:ext cx="7772400" cy="4876800"/>
          </a:xfrm>
        </p:spPr>
        <p:txBody>
          <a:bodyPr>
            <a:normAutofit/>
          </a:bodyPr>
          <a:lstStyle/>
          <a:p>
            <a:r>
              <a:rPr lang="en-US" b="1" dirty="0"/>
              <a:t>Finding HTML Elements by CSS Selectors</a:t>
            </a:r>
          </a:p>
          <a:p>
            <a:r>
              <a:rPr lang="en-US" dirty="0"/>
              <a:t>If you want to find all HTML elements that matches a specified CSS selector (id, class names, types, attributes, values of attributes, </a:t>
            </a:r>
            <a:r>
              <a:rPr lang="en-US" dirty="0" err="1"/>
              <a:t>etc</a:t>
            </a:r>
            <a:r>
              <a:rPr lang="en-US" dirty="0"/>
              <a:t>), use the </a:t>
            </a:r>
            <a:r>
              <a:rPr lang="en-US" dirty="0" err="1"/>
              <a:t>querySelectorAll</a:t>
            </a:r>
            <a:r>
              <a:rPr lang="en-US" dirty="0"/>
              <a:t>() method.</a:t>
            </a:r>
            <a:br>
              <a:rPr lang="en-US" dirty="0"/>
            </a:br>
            <a:endParaRPr lang="en-US" dirty="0"/>
          </a:p>
          <a:p>
            <a:r>
              <a:rPr lang="en-US" dirty="0"/>
              <a:t>This example returns a list of all &lt;p&gt; elements with class="intro".</a:t>
            </a:r>
          </a:p>
          <a:p>
            <a:r>
              <a:rPr lang="en-US" dirty="0"/>
              <a:t>	</a:t>
            </a:r>
            <a:r>
              <a:rPr lang="en-US" dirty="0" err="1"/>
              <a:t>var</a:t>
            </a:r>
            <a:r>
              <a:rPr lang="en-US" dirty="0"/>
              <a:t> x = </a:t>
            </a:r>
            <a:r>
              <a:rPr lang="en-US" dirty="0" err="1"/>
              <a:t>document.querySelectorAll</a:t>
            </a:r>
            <a:r>
              <a:rPr lang="en-US" dirty="0"/>
              <a:t>("</a:t>
            </a:r>
            <a:r>
              <a:rPr lang="en-US" dirty="0" err="1"/>
              <a:t>p.intro</a:t>
            </a:r>
            <a:r>
              <a:rPr lang="en-US" dirty="0"/>
              <a:t>");</a:t>
            </a:r>
          </a:p>
          <a:p>
            <a:endParaRPr lang="en-US" dirty="0">
              <a:effectLst/>
            </a:endParaRPr>
          </a:p>
          <a:p>
            <a:r>
              <a:rPr lang="en-US" sz="1600" dirty="0"/>
              <a:t>The </a:t>
            </a:r>
            <a:r>
              <a:rPr lang="en-US" sz="1600" dirty="0" err="1"/>
              <a:t>querySelectorAll</a:t>
            </a:r>
            <a:r>
              <a:rPr lang="en-US" sz="1600" dirty="0"/>
              <a:t>() method does not work in Internet Explorer 8 and earlier versions.</a:t>
            </a:r>
            <a:endParaRPr lang="en-US" sz="1600" dirty="0">
              <a:effectLst/>
            </a:endParaRPr>
          </a:p>
        </p:txBody>
      </p:sp>
    </p:spTree>
    <p:extLst>
      <p:ext uri="{BB962C8B-B14F-4D97-AF65-F5344CB8AC3E}">
        <p14:creationId xmlns:p14="http://schemas.microsoft.com/office/powerpoint/2010/main" val="428981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609600" y="1295401"/>
            <a:ext cx="8077200" cy="4876800"/>
          </a:xfrm>
        </p:spPr>
        <p:txBody>
          <a:bodyPr>
            <a:normAutofit/>
          </a:bodyPr>
          <a:lstStyle/>
          <a:p>
            <a:r>
              <a:rPr lang="en-US" b="1" dirty="0"/>
              <a:t>Finding HTML Elements by HTML Object Collections</a:t>
            </a:r>
          </a:p>
          <a:p>
            <a:r>
              <a:rPr lang="en-US" dirty="0"/>
              <a:t>This example finds the form element with id="frm1", in the forms collection, and displays all element values:</a:t>
            </a:r>
          </a:p>
          <a:p>
            <a:pPr marL="914400"/>
            <a:r>
              <a:rPr lang="en-US" dirty="0" err="1"/>
              <a:t>var</a:t>
            </a:r>
            <a:r>
              <a:rPr lang="en-US" dirty="0"/>
              <a:t> x = </a:t>
            </a:r>
            <a:r>
              <a:rPr lang="en-US" dirty="0" err="1"/>
              <a:t>document.forms</a:t>
            </a:r>
            <a:r>
              <a:rPr lang="en-US" dirty="0"/>
              <a:t>["frm1"];</a:t>
            </a:r>
            <a:br>
              <a:rPr lang="en-US" dirty="0"/>
            </a:br>
            <a:r>
              <a:rPr lang="en-US" dirty="0" err="1"/>
              <a:t>var</a:t>
            </a:r>
            <a:r>
              <a:rPr lang="en-US" dirty="0"/>
              <a:t> text = "";</a:t>
            </a:r>
            <a:br>
              <a:rPr lang="en-US" dirty="0"/>
            </a:br>
            <a:r>
              <a:rPr lang="en-US" dirty="0" err="1"/>
              <a:t>var</a:t>
            </a:r>
            <a:r>
              <a:rPr lang="en-US" dirty="0"/>
              <a:t> </a:t>
            </a:r>
            <a:r>
              <a:rPr lang="en-US" dirty="0" err="1"/>
              <a:t>i</a:t>
            </a:r>
            <a:r>
              <a:rPr lang="en-US" dirty="0"/>
              <a:t>;</a:t>
            </a:r>
          </a:p>
          <a:p>
            <a:pPr marL="914400"/>
            <a:r>
              <a:rPr lang="en-US" dirty="0"/>
              <a:t>for (</a:t>
            </a:r>
            <a:r>
              <a:rPr lang="en-US" dirty="0" err="1"/>
              <a:t>i</a:t>
            </a:r>
            <a:r>
              <a:rPr lang="en-US" dirty="0"/>
              <a:t> = 0; </a:t>
            </a:r>
            <a:r>
              <a:rPr lang="en-US" dirty="0" err="1"/>
              <a:t>i</a:t>
            </a:r>
            <a:r>
              <a:rPr lang="en-US" dirty="0"/>
              <a:t> &lt; </a:t>
            </a:r>
            <a:r>
              <a:rPr lang="en-US" dirty="0" err="1"/>
              <a:t>x.length</a:t>
            </a:r>
            <a:r>
              <a:rPr lang="en-US" dirty="0"/>
              <a:t>; </a:t>
            </a:r>
            <a:r>
              <a:rPr lang="en-US" dirty="0" err="1"/>
              <a:t>i</a:t>
            </a:r>
            <a:r>
              <a:rPr lang="en-US" dirty="0"/>
              <a:t>++) {</a:t>
            </a:r>
            <a:br>
              <a:rPr lang="en-US" dirty="0"/>
            </a:br>
            <a:r>
              <a:rPr lang="en-US" dirty="0"/>
              <a:t>    text += </a:t>
            </a:r>
            <a:r>
              <a:rPr lang="en-US" dirty="0" err="1"/>
              <a:t>x.elements</a:t>
            </a:r>
            <a:r>
              <a:rPr lang="en-US" dirty="0"/>
              <a:t>[</a:t>
            </a:r>
            <a:r>
              <a:rPr lang="en-US" dirty="0" err="1"/>
              <a:t>i</a:t>
            </a:r>
            <a:r>
              <a:rPr lang="en-US" dirty="0"/>
              <a:t>].value + "&lt;</a:t>
            </a:r>
            <a:r>
              <a:rPr lang="en-US" dirty="0" err="1"/>
              <a:t>br</a:t>
            </a:r>
            <a:r>
              <a:rPr lang="en-US" dirty="0"/>
              <a:t>&gt;";</a:t>
            </a:r>
            <a:br>
              <a:rPr lang="en-US" dirty="0"/>
            </a:br>
            <a:r>
              <a:rPr lang="en-US" dirty="0"/>
              <a:t>}</a:t>
            </a:r>
            <a:br>
              <a:rPr lang="en-US" dirty="0"/>
            </a:br>
            <a:r>
              <a:rPr lang="en-US" dirty="0" err="1"/>
              <a:t>document.getElementById</a:t>
            </a:r>
            <a:r>
              <a:rPr lang="en-US" dirty="0"/>
              <a:t>("demo").</a:t>
            </a:r>
            <a:r>
              <a:rPr lang="en-US" dirty="0" err="1"/>
              <a:t>innerHTML</a:t>
            </a:r>
            <a:r>
              <a:rPr lang="en-US" dirty="0"/>
              <a:t> = text;</a:t>
            </a:r>
            <a:endParaRPr lang="en-US" dirty="0">
              <a:effectLst/>
            </a:endParaRPr>
          </a:p>
        </p:txBody>
      </p:sp>
    </p:spTree>
    <p:extLst>
      <p:ext uri="{BB962C8B-B14F-4D97-AF65-F5344CB8AC3E}">
        <p14:creationId xmlns:p14="http://schemas.microsoft.com/office/powerpoint/2010/main" val="2744756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609600" y="1295401"/>
            <a:ext cx="8077200" cy="4876800"/>
          </a:xfrm>
        </p:spPr>
        <p:txBody>
          <a:bodyPr>
            <a:normAutofit fontScale="92500" lnSpcReduction="10000"/>
          </a:bodyPr>
          <a:lstStyle/>
          <a:p>
            <a:pPr>
              <a:lnSpc>
                <a:spcPct val="120000"/>
              </a:lnSpc>
              <a:spcBef>
                <a:spcPts val="0"/>
              </a:spcBef>
              <a:spcAft>
                <a:spcPts val="0"/>
              </a:spcAft>
            </a:pPr>
            <a:r>
              <a:rPr lang="en-US" dirty="0"/>
              <a:t>The following HTML objects (and object collections) are also accessible:</a:t>
            </a:r>
          </a:p>
          <a:p>
            <a:pPr>
              <a:lnSpc>
                <a:spcPct val="120000"/>
              </a:lnSpc>
              <a:spcBef>
                <a:spcPts val="0"/>
              </a:spcBef>
              <a:spcAft>
                <a:spcPts val="0"/>
              </a:spcAft>
            </a:pPr>
            <a:endParaRPr lang="en-US" dirty="0"/>
          </a:p>
          <a:p>
            <a:pPr marL="860425">
              <a:lnSpc>
                <a:spcPct val="120000"/>
              </a:lnSpc>
              <a:spcBef>
                <a:spcPts val="0"/>
              </a:spcBef>
              <a:spcAft>
                <a:spcPts val="0"/>
              </a:spcAft>
            </a:pPr>
            <a:r>
              <a:rPr lang="en-US" sz="2600" dirty="0" err="1">
                <a:hlinkClick r:id="rId3"/>
              </a:rPr>
              <a:t>document.anchors</a:t>
            </a:r>
            <a:endParaRPr lang="en-US" sz="2600" dirty="0"/>
          </a:p>
          <a:p>
            <a:pPr marL="860425">
              <a:lnSpc>
                <a:spcPct val="120000"/>
              </a:lnSpc>
              <a:spcBef>
                <a:spcPts val="0"/>
              </a:spcBef>
              <a:spcAft>
                <a:spcPts val="0"/>
              </a:spcAft>
            </a:pPr>
            <a:r>
              <a:rPr lang="en-US" sz="2600" dirty="0" err="1">
                <a:hlinkClick r:id="rId4"/>
              </a:rPr>
              <a:t>document.body</a:t>
            </a:r>
            <a:endParaRPr lang="en-US" sz="2600" dirty="0"/>
          </a:p>
          <a:p>
            <a:pPr marL="860425">
              <a:lnSpc>
                <a:spcPct val="120000"/>
              </a:lnSpc>
              <a:spcBef>
                <a:spcPts val="0"/>
              </a:spcBef>
              <a:spcAft>
                <a:spcPts val="0"/>
              </a:spcAft>
            </a:pPr>
            <a:r>
              <a:rPr lang="en-US" sz="2600" dirty="0" err="1">
                <a:hlinkClick r:id="rId5"/>
              </a:rPr>
              <a:t>document.documentElement</a:t>
            </a:r>
            <a:endParaRPr lang="en-US" sz="2600" dirty="0"/>
          </a:p>
          <a:p>
            <a:pPr marL="860425">
              <a:lnSpc>
                <a:spcPct val="120000"/>
              </a:lnSpc>
              <a:spcBef>
                <a:spcPts val="0"/>
              </a:spcBef>
              <a:spcAft>
                <a:spcPts val="0"/>
              </a:spcAft>
            </a:pPr>
            <a:r>
              <a:rPr lang="en-US" sz="2600" dirty="0" err="1">
                <a:hlinkClick r:id="rId6"/>
              </a:rPr>
              <a:t>document.embeds</a:t>
            </a:r>
            <a:endParaRPr lang="en-US" sz="2600" dirty="0"/>
          </a:p>
          <a:p>
            <a:pPr marL="860425">
              <a:lnSpc>
                <a:spcPct val="120000"/>
              </a:lnSpc>
              <a:spcBef>
                <a:spcPts val="0"/>
              </a:spcBef>
              <a:spcAft>
                <a:spcPts val="0"/>
              </a:spcAft>
            </a:pPr>
            <a:r>
              <a:rPr lang="en-US" sz="2600" dirty="0" err="1">
                <a:hlinkClick r:id="rId7"/>
              </a:rPr>
              <a:t>document.forms</a:t>
            </a:r>
            <a:endParaRPr lang="en-US" sz="2600" dirty="0"/>
          </a:p>
          <a:p>
            <a:pPr marL="860425">
              <a:lnSpc>
                <a:spcPct val="120000"/>
              </a:lnSpc>
              <a:spcBef>
                <a:spcPts val="0"/>
              </a:spcBef>
              <a:spcAft>
                <a:spcPts val="0"/>
              </a:spcAft>
            </a:pPr>
            <a:r>
              <a:rPr lang="en-US" sz="2600" dirty="0" err="1">
                <a:hlinkClick r:id="rId8"/>
              </a:rPr>
              <a:t>document.head</a:t>
            </a:r>
            <a:endParaRPr lang="en-US" sz="2600" dirty="0"/>
          </a:p>
          <a:p>
            <a:pPr marL="860425">
              <a:lnSpc>
                <a:spcPct val="120000"/>
              </a:lnSpc>
              <a:spcBef>
                <a:spcPts val="0"/>
              </a:spcBef>
              <a:spcAft>
                <a:spcPts val="0"/>
              </a:spcAft>
            </a:pPr>
            <a:r>
              <a:rPr lang="en-US" sz="2600" dirty="0" err="1">
                <a:hlinkClick r:id="rId9"/>
              </a:rPr>
              <a:t>document.images</a:t>
            </a:r>
            <a:endParaRPr lang="en-US" sz="2600" dirty="0"/>
          </a:p>
          <a:p>
            <a:pPr marL="860425">
              <a:lnSpc>
                <a:spcPct val="120000"/>
              </a:lnSpc>
              <a:spcBef>
                <a:spcPts val="0"/>
              </a:spcBef>
              <a:spcAft>
                <a:spcPts val="0"/>
              </a:spcAft>
            </a:pPr>
            <a:r>
              <a:rPr lang="en-US" sz="2600" dirty="0" err="1">
                <a:hlinkClick r:id="rId10"/>
              </a:rPr>
              <a:t>document.links</a:t>
            </a:r>
            <a:endParaRPr lang="en-US" sz="2600" dirty="0"/>
          </a:p>
          <a:p>
            <a:pPr marL="860425">
              <a:lnSpc>
                <a:spcPct val="120000"/>
              </a:lnSpc>
              <a:spcBef>
                <a:spcPts val="0"/>
              </a:spcBef>
              <a:spcAft>
                <a:spcPts val="0"/>
              </a:spcAft>
            </a:pPr>
            <a:r>
              <a:rPr lang="en-US" sz="2600" dirty="0" err="1">
                <a:hlinkClick r:id="rId11"/>
              </a:rPr>
              <a:t>document.scripts</a:t>
            </a:r>
            <a:endParaRPr lang="en-US" sz="2600" dirty="0"/>
          </a:p>
          <a:p>
            <a:pPr marL="860425">
              <a:lnSpc>
                <a:spcPct val="120000"/>
              </a:lnSpc>
              <a:spcBef>
                <a:spcPts val="0"/>
              </a:spcBef>
              <a:spcAft>
                <a:spcPts val="0"/>
              </a:spcAft>
            </a:pPr>
            <a:r>
              <a:rPr lang="en-US" sz="2600" dirty="0" err="1">
                <a:hlinkClick r:id="rId12"/>
              </a:rPr>
              <a:t>document.title</a:t>
            </a:r>
            <a:endParaRPr lang="en-US" sz="2600" dirty="0">
              <a:effectLst/>
            </a:endParaRPr>
          </a:p>
        </p:txBody>
      </p:sp>
    </p:spTree>
    <p:extLst>
      <p:ext uri="{BB962C8B-B14F-4D97-AF65-F5344CB8AC3E}">
        <p14:creationId xmlns:p14="http://schemas.microsoft.com/office/powerpoint/2010/main" val="4106653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609600" y="1295401"/>
            <a:ext cx="8077200" cy="4876800"/>
          </a:xfrm>
        </p:spPr>
        <p:txBody>
          <a:bodyPr>
            <a:normAutofit fontScale="92500" lnSpcReduction="20000"/>
          </a:bodyPr>
          <a:lstStyle/>
          <a:p>
            <a:r>
              <a:rPr lang="en-US" b="1" dirty="0"/>
              <a:t>Changing the HTML Output Stream</a:t>
            </a:r>
          </a:p>
          <a:p>
            <a:r>
              <a:rPr lang="en-US" dirty="0"/>
              <a:t>JavaScript can create dynamic HTML content:</a:t>
            </a:r>
          </a:p>
          <a:p>
            <a:r>
              <a:rPr lang="en-US" b="1" dirty="0"/>
              <a:t>Date: Thu Jun 18 2015 10:12:25 GMT-0500 (Central Daylight Time) </a:t>
            </a:r>
            <a:endParaRPr lang="en-US" dirty="0"/>
          </a:p>
          <a:p>
            <a:r>
              <a:rPr lang="en-US" dirty="0"/>
              <a:t>In JavaScript, </a:t>
            </a:r>
            <a:r>
              <a:rPr lang="en-US" dirty="0" err="1"/>
              <a:t>document.write</a:t>
            </a:r>
            <a:r>
              <a:rPr lang="en-US" dirty="0"/>
              <a:t>() can be used to write directly to the HTML output stream:</a:t>
            </a:r>
          </a:p>
          <a:p>
            <a:pPr marL="914400"/>
            <a:r>
              <a:rPr lang="en-US" dirty="0"/>
              <a:t>&lt;!DOCTYPE html&gt;</a:t>
            </a:r>
            <a:br>
              <a:rPr lang="en-US" dirty="0"/>
            </a:br>
            <a:r>
              <a:rPr lang="en-US" dirty="0"/>
              <a:t>&lt;html&gt;</a:t>
            </a:r>
            <a:br>
              <a:rPr lang="en-US" dirty="0"/>
            </a:br>
            <a:r>
              <a:rPr lang="en-US" dirty="0"/>
              <a:t>&lt;body&gt;</a:t>
            </a:r>
            <a:br>
              <a:rPr lang="en-US" dirty="0"/>
            </a:br>
            <a:br>
              <a:rPr lang="en-US" dirty="0"/>
            </a:br>
            <a:r>
              <a:rPr lang="en-US" dirty="0"/>
              <a:t>&lt;script&gt;</a:t>
            </a:r>
            <a:br>
              <a:rPr lang="en-US" dirty="0"/>
            </a:br>
            <a:r>
              <a:rPr lang="en-US" dirty="0" err="1"/>
              <a:t>document.write</a:t>
            </a:r>
            <a:r>
              <a:rPr lang="en-US" dirty="0"/>
              <a:t>(Date());</a:t>
            </a:r>
            <a:br>
              <a:rPr lang="en-US" dirty="0"/>
            </a:br>
            <a:r>
              <a:rPr lang="en-US" dirty="0"/>
              <a:t>&lt;/script&gt;</a:t>
            </a:r>
            <a:br>
              <a:rPr lang="en-US" dirty="0"/>
            </a:br>
            <a:br>
              <a:rPr lang="en-US" dirty="0"/>
            </a:br>
            <a:r>
              <a:rPr lang="en-US" dirty="0"/>
              <a:t>&lt;/body&gt;</a:t>
            </a:r>
            <a:br>
              <a:rPr lang="en-US" dirty="0"/>
            </a:br>
            <a:r>
              <a:rPr lang="en-US" dirty="0"/>
              <a:t>&lt;/html&gt; </a:t>
            </a:r>
            <a:endParaRPr lang="en-US" dirty="0">
              <a:effectLst/>
            </a:endParaRPr>
          </a:p>
        </p:txBody>
      </p:sp>
    </p:spTree>
    <p:extLst>
      <p:ext uri="{BB962C8B-B14F-4D97-AF65-F5344CB8AC3E}">
        <p14:creationId xmlns:p14="http://schemas.microsoft.com/office/powerpoint/2010/main" val="2972317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609600" y="1295400"/>
            <a:ext cx="8077200" cy="5105399"/>
          </a:xfrm>
        </p:spPr>
        <p:txBody>
          <a:bodyPr>
            <a:normAutofit fontScale="85000" lnSpcReduction="20000"/>
          </a:bodyPr>
          <a:lstStyle/>
          <a:p>
            <a:r>
              <a:rPr lang="en-US" b="1" dirty="0"/>
              <a:t>Changing HTML Content</a:t>
            </a:r>
          </a:p>
          <a:p>
            <a:r>
              <a:rPr lang="en-US" dirty="0"/>
              <a:t>The easiest way to modify the content of an HTML element is by using the </a:t>
            </a:r>
            <a:r>
              <a:rPr lang="en-US" b="1" dirty="0" err="1"/>
              <a:t>innerHTML</a:t>
            </a:r>
            <a:r>
              <a:rPr lang="en-US" dirty="0"/>
              <a:t> property. To change the content of an HTML element, use this syntax:</a:t>
            </a:r>
          </a:p>
          <a:p>
            <a:r>
              <a:rPr lang="en-US" dirty="0"/>
              <a:t>	</a:t>
            </a:r>
            <a:r>
              <a:rPr lang="en-US" dirty="0" err="1"/>
              <a:t>document.getElementById</a:t>
            </a:r>
            <a:r>
              <a:rPr lang="en-US" dirty="0"/>
              <a:t>(</a:t>
            </a:r>
            <a:r>
              <a:rPr lang="en-US" i="1" dirty="0"/>
              <a:t>id</a:t>
            </a:r>
            <a:r>
              <a:rPr lang="en-US" dirty="0"/>
              <a:t>).</a:t>
            </a:r>
            <a:r>
              <a:rPr lang="en-US" dirty="0" err="1"/>
              <a:t>innerHTML</a:t>
            </a:r>
            <a:r>
              <a:rPr lang="en-US" dirty="0"/>
              <a:t> =</a:t>
            </a:r>
            <a:r>
              <a:rPr lang="en-US" i="1" dirty="0"/>
              <a:t> new HTML</a:t>
            </a:r>
            <a:r>
              <a:rPr lang="en-US" dirty="0"/>
              <a:t> </a:t>
            </a:r>
          </a:p>
          <a:p>
            <a:r>
              <a:rPr lang="en-US" dirty="0"/>
              <a:t>This example changes the content of a &lt;p&gt; element:</a:t>
            </a:r>
          </a:p>
          <a:p>
            <a:pPr marL="914400"/>
            <a:r>
              <a:rPr lang="en-US" dirty="0"/>
              <a:t>&lt;html&gt;</a:t>
            </a:r>
            <a:br>
              <a:rPr lang="en-US" dirty="0"/>
            </a:br>
            <a:r>
              <a:rPr lang="en-US" dirty="0"/>
              <a:t>&lt;body&gt;</a:t>
            </a:r>
            <a:br>
              <a:rPr lang="en-US" dirty="0"/>
            </a:br>
            <a:br>
              <a:rPr lang="en-US" dirty="0"/>
            </a:br>
            <a:r>
              <a:rPr lang="en-US" dirty="0"/>
              <a:t>&lt;p id="p1"&gt;Hello World!&lt;/p&gt;</a:t>
            </a:r>
            <a:br>
              <a:rPr lang="en-US" dirty="0"/>
            </a:br>
            <a:br>
              <a:rPr lang="en-US" dirty="0"/>
            </a:br>
            <a:r>
              <a:rPr lang="en-US" dirty="0"/>
              <a:t>&lt;script&gt;</a:t>
            </a:r>
            <a:br>
              <a:rPr lang="en-US" dirty="0"/>
            </a:br>
            <a:r>
              <a:rPr lang="en-US" dirty="0" err="1"/>
              <a:t>document.getElementById</a:t>
            </a:r>
            <a:r>
              <a:rPr lang="en-US" dirty="0"/>
              <a:t>("p1").</a:t>
            </a:r>
            <a:r>
              <a:rPr lang="en-US" dirty="0" err="1"/>
              <a:t>innerHTML</a:t>
            </a:r>
            <a:r>
              <a:rPr lang="en-US" dirty="0"/>
              <a:t> = "New text!";</a:t>
            </a:r>
            <a:br>
              <a:rPr lang="en-US" dirty="0"/>
            </a:br>
            <a:r>
              <a:rPr lang="en-US" dirty="0"/>
              <a:t>&lt;/script&gt;</a:t>
            </a:r>
            <a:br>
              <a:rPr lang="en-US" dirty="0"/>
            </a:br>
            <a:br>
              <a:rPr lang="en-US" dirty="0"/>
            </a:br>
            <a:r>
              <a:rPr lang="en-US" dirty="0"/>
              <a:t>&lt;/body&gt;</a:t>
            </a:r>
            <a:br>
              <a:rPr lang="en-US" dirty="0"/>
            </a:br>
            <a:r>
              <a:rPr lang="en-US" dirty="0"/>
              <a:t>&lt;/html&gt; </a:t>
            </a:r>
            <a:endParaRPr lang="en-US" dirty="0">
              <a:effectLst/>
            </a:endParaRPr>
          </a:p>
        </p:txBody>
      </p:sp>
    </p:spTree>
    <p:extLst>
      <p:ext uri="{BB962C8B-B14F-4D97-AF65-F5344CB8AC3E}">
        <p14:creationId xmlns:p14="http://schemas.microsoft.com/office/powerpoint/2010/main" val="40528325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609600" y="1295400"/>
            <a:ext cx="8077200" cy="5105399"/>
          </a:xfrm>
        </p:spPr>
        <p:txBody>
          <a:bodyPr>
            <a:noAutofit/>
          </a:bodyPr>
          <a:lstStyle/>
          <a:p>
            <a:pPr>
              <a:lnSpc>
                <a:spcPct val="120000"/>
              </a:lnSpc>
              <a:spcBef>
                <a:spcPts val="0"/>
              </a:spcBef>
              <a:spcAft>
                <a:spcPts val="0"/>
              </a:spcAft>
            </a:pPr>
            <a:r>
              <a:rPr lang="en-US" sz="2000" b="1" dirty="0"/>
              <a:t>Changing HTML Content</a:t>
            </a:r>
          </a:p>
          <a:p>
            <a:pPr>
              <a:lnSpc>
                <a:spcPct val="120000"/>
              </a:lnSpc>
              <a:spcBef>
                <a:spcPts val="0"/>
              </a:spcBef>
              <a:spcAft>
                <a:spcPts val="0"/>
              </a:spcAft>
            </a:pPr>
            <a:r>
              <a:rPr lang="en-US" sz="2000" dirty="0"/>
              <a:t>&lt;!DOCTYPE html&gt;</a:t>
            </a:r>
          </a:p>
          <a:p>
            <a:pPr>
              <a:lnSpc>
                <a:spcPct val="120000"/>
              </a:lnSpc>
              <a:spcBef>
                <a:spcPts val="0"/>
              </a:spcBef>
              <a:spcAft>
                <a:spcPts val="0"/>
              </a:spcAft>
            </a:pPr>
            <a:r>
              <a:rPr lang="en-US" sz="2000" dirty="0"/>
              <a:t>&lt;html&gt;</a:t>
            </a:r>
          </a:p>
          <a:p>
            <a:pPr>
              <a:lnSpc>
                <a:spcPct val="120000"/>
              </a:lnSpc>
              <a:spcBef>
                <a:spcPts val="0"/>
              </a:spcBef>
              <a:spcAft>
                <a:spcPts val="0"/>
              </a:spcAft>
            </a:pPr>
            <a:r>
              <a:rPr lang="en-US" sz="2000" dirty="0"/>
              <a:t>&lt;body&gt;</a:t>
            </a:r>
          </a:p>
          <a:p>
            <a:pPr>
              <a:lnSpc>
                <a:spcPct val="120000"/>
              </a:lnSpc>
              <a:spcBef>
                <a:spcPts val="0"/>
              </a:spcBef>
              <a:spcAft>
                <a:spcPts val="0"/>
              </a:spcAft>
            </a:pPr>
            <a:r>
              <a:rPr lang="en-US" sz="2000" dirty="0"/>
              <a:t>&lt;p id="p1"&gt;Hello World!&lt;/p&gt;</a:t>
            </a:r>
          </a:p>
          <a:p>
            <a:pPr>
              <a:lnSpc>
                <a:spcPct val="120000"/>
              </a:lnSpc>
              <a:spcBef>
                <a:spcPts val="0"/>
              </a:spcBef>
              <a:spcAft>
                <a:spcPts val="0"/>
              </a:spcAft>
            </a:pPr>
            <a:r>
              <a:rPr lang="en-US" sz="2000" dirty="0"/>
              <a:t>&lt;script&gt;</a:t>
            </a:r>
          </a:p>
          <a:p>
            <a:pPr>
              <a:lnSpc>
                <a:spcPct val="120000"/>
              </a:lnSpc>
              <a:spcBef>
                <a:spcPts val="0"/>
              </a:spcBef>
              <a:spcAft>
                <a:spcPts val="0"/>
              </a:spcAft>
            </a:pPr>
            <a:r>
              <a:rPr lang="en-US" sz="2000" dirty="0" err="1"/>
              <a:t>document.getElementById</a:t>
            </a:r>
            <a:r>
              <a:rPr lang="en-US" sz="2000" dirty="0"/>
              <a:t>("p1").</a:t>
            </a:r>
            <a:r>
              <a:rPr lang="en-US" sz="2000" dirty="0" err="1"/>
              <a:t>innerHTML</a:t>
            </a:r>
            <a:r>
              <a:rPr lang="en-US" sz="2000" dirty="0"/>
              <a:t> = "New text!";</a:t>
            </a:r>
          </a:p>
          <a:p>
            <a:pPr>
              <a:lnSpc>
                <a:spcPct val="120000"/>
              </a:lnSpc>
              <a:spcBef>
                <a:spcPts val="0"/>
              </a:spcBef>
              <a:spcAft>
                <a:spcPts val="0"/>
              </a:spcAft>
            </a:pPr>
            <a:r>
              <a:rPr lang="en-US" sz="2000" dirty="0"/>
              <a:t>&lt;/script&gt;</a:t>
            </a:r>
          </a:p>
          <a:p>
            <a:pPr>
              <a:lnSpc>
                <a:spcPct val="120000"/>
              </a:lnSpc>
              <a:spcBef>
                <a:spcPts val="0"/>
              </a:spcBef>
              <a:spcAft>
                <a:spcPts val="0"/>
              </a:spcAft>
            </a:pPr>
            <a:r>
              <a:rPr lang="en-US" sz="2000" dirty="0"/>
              <a:t>&lt;p&gt;The paragraph above was changed by a script.&lt;/p&gt;</a:t>
            </a:r>
          </a:p>
          <a:p>
            <a:pPr>
              <a:lnSpc>
                <a:spcPct val="120000"/>
              </a:lnSpc>
              <a:spcBef>
                <a:spcPts val="0"/>
              </a:spcBef>
              <a:spcAft>
                <a:spcPts val="0"/>
              </a:spcAft>
            </a:pPr>
            <a:r>
              <a:rPr lang="en-US" sz="2000" dirty="0"/>
              <a:t>&lt;/body&gt;</a:t>
            </a:r>
          </a:p>
          <a:p>
            <a:pPr>
              <a:lnSpc>
                <a:spcPct val="120000"/>
              </a:lnSpc>
              <a:spcBef>
                <a:spcPts val="0"/>
              </a:spcBef>
              <a:spcAft>
                <a:spcPts val="0"/>
              </a:spcAft>
            </a:pPr>
            <a:r>
              <a:rPr lang="en-US" sz="2000" dirty="0"/>
              <a:t>&lt;/html&gt;</a:t>
            </a:r>
          </a:p>
        </p:txBody>
      </p:sp>
      <p:pic>
        <p:nvPicPr>
          <p:cNvPr id="5" name="Picture 4"/>
          <p:cNvPicPr>
            <a:picLocks noChangeAspect="1"/>
          </p:cNvPicPr>
          <p:nvPr/>
        </p:nvPicPr>
        <p:blipFill>
          <a:blip r:embed="rId3"/>
          <a:stretch>
            <a:fillRect/>
          </a:stretch>
        </p:blipFill>
        <p:spPr>
          <a:xfrm>
            <a:off x="3276600" y="4953000"/>
            <a:ext cx="4648200" cy="1162050"/>
          </a:xfrm>
          <a:prstGeom prst="rect">
            <a:avLst/>
          </a:prstGeom>
        </p:spPr>
      </p:pic>
    </p:spTree>
    <p:extLst>
      <p:ext uri="{BB962C8B-B14F-4D97-AF65-F5344CB8AC3E}">
        <p14:creationId xmlns:p14="http://schemas.microsoft.com/office/powerpoint/2010/main" val="217375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fontScale="77500" lnSpcReduction="20000"/>
          </a:bodyPr>
          <a:lstStyle/>
          <a:p>
            <a:r>
              <a:rPr lang="en-US" b="1" dirty="0"/>
              <a:t>Changing HTML Content</a:t>
            </a:r>
          </a:p>
          <a:p>
            <a:r>
              <a:rPr lang="en-US" dirty="0"/>
              <a:t>This example changes the content of an &lt;h1&gt; element:</a:t>
            </a:r>
          </a:p>
          <a:p>
            <a:r>
              <a:rPr lang="en-US" dirty="0"/>
              <a:t>&lt;!DOCTYPE html&gt;</a:t>
            </a:r>
            <a:br>
              <a:rPr lang="en-US" dirty="0"/>
            </a:br>
            <a:r>
              <a:rPr lang="en-US" dirty="0"/>
              <a:t>&lt;html&gt;</a:t>
            </a:r>
            <a:br>
              <a:rPr lang="en-US" dirty="0"/>
            </a:br>
            <a:r>
              <a:rPr lang="en-US" dirty="0"/>
              <a:t>&lt;body&gt;</a:t>
            </a:r>
            <a:br>
              <a:rPr lang="en-US" dirty="0"/>
            </a:br>
            <a:r>
              <a:rPr lang="en-US" dirty="0"/>
              <a:t>&lt;h1 id="header"&gt;Old Header&lt;/h1&gt;</a:t>
            </a:r>
            <a:br>
              <a:rPr lang="en-US" dirty="0"/>
            </a:br>
            <a:r>
              <a:rPr lang="en-US" dirty="0"/>
              <a:t>&lt;script&gt;</a:t>
            </a:r>
            <a:br>
              <a:rPr lang="en-US" dirty="0"/>
            </a:br>
            <a:r>
              <a:rPr lang="en-US" sz="3400" dirty="0"/>
              <a:t>	</a:t>
            </a:r>
            <a:r>
              <a:rPr lang="en-US" sz="3400" dirty="0" err="1"/>
              <a:t>var</a:t>
            </a:r>
            <a:r>
              <a:rPr lang="en-US" sz="3400" dirty="0"/>
              <a:t> element = </a:t>
            </a:r>
            <a:r>
              <a:rPr lang="en-US" sz="3400" dirty="0" err="1"/>
              <a:t>document.getElementById</a:t>
            </a:r>
            <a:r>
              <a:rPr lang="en-US" sz="3400" dirty="0"/>
              <a:t>("header");</a:t>
            </a:r>
            <a:br>
              <a:rPr lang="en-US" sz="3400" dirty="0"/>
            </a:br>
            <a:r>
              <a:rPr lang="en-US" sz="3400" dirty="0"/>
              <a:t>	</a:t>
            </a:r>
            <a:r>
              <a:rPr lang="en-US" sz="3400" dirty="0" err="1"/>
              <a:t>element.innerHTML</a:t>
            </a:r>
            <a:r>
              <a:rPr lang="en-US" sz="3400" dirty="0"/>
              <a:t> = "New Header";</a:t>
            </a:r>
            <a:br>
              <a:rPr lang="en-US" sz="3400" dirty="0"/>
            </a:br>
            <a:r>
              <a:rPr lang="en-US" dirty="0"/>
              <a:t>&lt;/script&gt;</a:t>
            </a:r>
            <a:br>
              <a:rPr lang="en-US" dirty="0"/>
            </a:br>
            <a:r>
              <a:rPr lang="en-US" dirty="0"/>
              <a:t>&lt;/body&gt;</a:t>
            </a:r>
            <a:br>
              <a:rPr lang="en-US" dirty="0"/>
            </a:br>
            <a:r>
              <a:rPr lang="en-US" dirty="0"/>
              <a:t>&lt;/html&gt;</a:t>
            </a:r>
          </a:p>
          <a:p>
            <a:r>
              <a:rPr lang="en-US" dirty="0"/>
              <a:t>Example explained:</a:t>
            </a:r>
          </a:p>
          <a:p>
            <a:r>
              <a:rPr lang="en-US" dirty="0"/>
              <a:t>The HTML document above contains an &lt;h1&gt; element with id="header"</a:t>
            </a:r>
          </a:p>
          <a:p>
            <a:r>
              <a:rPr lang="en-US" dirty="0"/>
              <a:t>We use the HTML DOM to get the element with id="header"</a:t>
            </a:r>
          </a:p>
          <a:p>
            <a:r>
              <a:rPr lang="en-US" dirty="0"/>
              <a:t>A JavaScript changes the content (</a:t>
            </a:r>
            <a:r>
              <a:rPr lang="en-US" dirty="0" err="1"/>
              <a:t>innerHTML</a:t>
            </a:r>
            <a:r>
              <a:rPr lang="en-US" dirty="0"/>
              <a:t>) of that element</a:t>
            </a:r>
          </a:p>
          <a:p>
            <a:r>
              <a:rPr lang="en-US" dirty="0"/>
              <a:t> </a:t>
            </a:r>
            <a:endParaRPr lang="en-US" dirty="0">
              <a:effectLst/>
            </a:endParaRPr>
          </a:p>
        </p:txBody>
      </p:sp>
    </p:spTree>
    <p:extLst>
      <p:ext uri="{BB962C8B-B14F-4D97-AF65-F5344CB8AC3E}">
        <p14:creationId xmlns:p14="http://schemas.microsoft.com/office/powerpoint/2010/main" val="262468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a:xfrm>
            <a:off x="533400" y="1646237"/>
            <a:ext cx="8001000" cy="4830763"/>
          </a:xfrm>
        </p:spPr>
        <p:txBody>
          <a:bodyPr>
            <a:noAutofit/>
          </a:bodyPr>
          <a:lstStyle/>
          <a:p>
            <a:r>
              <a:rPr lang="en-US" sz="2400" dirty="0"/>
              <a:t>The disadvantages of client-side scripting are mostly related to how programmers use JavaScript in their applications. </a:t>
            </a:r>
          </a:p>
          <a:p>
            <a:pPr marL="342900" indent="-342900">
              <a:buFont typeface="Arial"/>
              <a:buChar char="•"/>
            </a:pPr>
            <a:r>
              <a:rPr lang="en-US" sz="2400" dirty="0"/>
              <a:t>There is no guarantee that the client has JavaScript enabled </a:t>
            </a:r>
          </a:p>
          <a:p>
            <a:pPr marL="342900" indent="-342900">
              <a:buFont typeface="Arial"/>
              <a:buChar char="•"/>
            </a:pPr>
            <a:r>
              <a:rPr lang="en-US" sz="2400" dirty="0"/>
              <a:t>What works in one browser, may generate an error in another.</a:t>
            </a:r>
          </a:p>
          <a:p>
            <a:pPr marL="342900" indent="-342900">
              <a:buFont typeface="Arial"/>
              <a:buChar char="•"/>
            </a:pPr>
            <a:r>
              <a:rPr lang="en-US" sz="2400"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lnSpcReduction="10000"/>
          </a:bodyPr>
          <a:lstStyle/>
          <a:p>
            <a:r>
              <a:rPr lang="en-US" b="1" dirty="0"/>
              <a:t>Changing the Value of an Attribute</a:t>
            </a:r>
          </a:p>
          <a:p>
            <a:r>
              <a:rPr lang="en-US" dirty="0"/>
              <a:t>To change the value of an HTML attribute, use this syntax: </a:t>
            </a:r>
          </a:p>
          <a:p>
            <a:r>
              <a:rPr lang="en-US" dirty="0" err="1"/>
              <a:t>document.getElementById</a:t>
            </a:r>
            <a:r>
              <a:rPr lang="en-US" dirty="0"/>
              <a:t>(</a:t>
            </a:r>
            <a:r>
              <a:rPr lang="en-US" i="1" dirty="0"/>
              <a:t>id</a:t>
            </a:r>
            <a:r>
              <a:rPr lang="en-US" dirty="0"/>
              <a:t>).</a:t>
            </a:r>
            <a:r>
              <a:rPr lang="en-US" i="1" dirty="0"/>
              <a:t>attribute=new value</a:t>
            </a:r>
            <a:r>
              <a:rPr lang="en-US" dirty="0"/>
              <a:t> </a:t>
            </a:r>
          </a:p>
          <a:p>
            <a:r>
              <a:rPr lang="en-US" dirty="0"/>
              <a:t>This example changes the value of the </a:t>
            </a:r>
            <a:r>
              <a:rPr lang="en-US" dirty="0" err="1"/>
              <a:t>src</a:t>
            </a:r>
            <a:r>
              <a:rPr lang="en-US" dirty="0"/>
              <a:t> attribute of an &lt;</a:t>
            </a:r>
            <a:r>
              <a:rPr lang="en-US" dirty="0" err="1"/>
              <a:t>img</a:t>
            </a:r>
            <a:r>
              <a:rPr lang="en-US" dirty="0"/>
              <a:t>&gt; element:</a:t>
            </a:r>
          </a:p>
          <a:p>
            <a:r>
              <a:rPr lang="en-US" dirty="0"/>
              <a:t>&lt;!DOCTYPE html&gt;</a:t>
            </a:r>
            <a:br>
              <a:rPr lang="en-US" dirty="0"/>
            </a:br>
            <a:r>
              <a:rPr lang="en-US" dirty="0"/>
              <a:t>&lt;html&gt;</a:t>
            </a:r>
            <a:br>
              <a:rPr lang="en-US" dirty="0"/>
            </a:br>
            <a:r>
              <a:rPr lang="en-US" dirty="0"/>
              <a:t>&lt;body&gt;</a:t>
            </a:r>
            <a:br>
              <a:rPr lang="en-US" dirty="0"/>
            </a:br>
            <a:r>
              <a:rPr lang="en-US" dirty="0"/>
              <a:t>&lt;</a:t>
            </a:r>
            <a:r>
              <a:rPr lang="en-US" dirty="0" err="1"/>
              <a:t>img</a:t>
            </a:r>
            <a:r>
              <a:rPr lang="en-US" dirty="0"/>
              <a:t> id="</a:t>
            </a:r>
            <a:r>
              <a:rPr lang="en-US" dirty="0" err="1"/>
              <a:t>myImage</a:t>
            </a:r>
            <a:r>
              <a:rPr lang="en-US" dirty="0"/>
              <a:t>" </a:t>
            </a:r>
            <a:r>
              <a:rPr lang="en-US" dirty="0" err="1"/>
              <a:t>src</a:t>
            </a:r>
            <a:r>
              <a:rPr lang="en-US" dirty="0"/>
              <a:t>="smiley.gif"&gt;</a:t>
            </a:r>
            <a:br>
              <a:rPr lang="en-US" dirty="0"/>
            </a:br>
            <a:r>
              <a:rPr lang="en-US" dirty="0"/>
              <a:t>&lt;script&gt;</a:t>
            </a:r>
            <a:br>
              <a:rPr lang="en-US" dirty="0"/>
            </a:br>
            <a:r>
              <a:rPr lang="en-US" dirty="0"/>
              <a:t>	</a:t>
            </a:r>
            <a:r>
              <a:rPr lang="en-US" dirty="0" err="1"/>
              <a:t>document.getElementById</a:t>
            </a:r>
            <a:r>
              <a:rPr lang="en-US" dirty="0"/>
              <a:t>("</a:t>
            </a:r>
            <a:r>
              <a:rPr lang="en-US" dirty="0" err="1"/>
              <a:t>myImage</a:t>
            </a:r>
            <a:r>
              <a:rPr lang="en-US" dirty="0"/>
              <a:t>").</a:t>
            </a:r>
            <a:r>
              <a:rPr lang="en-US" dirty="0" err="1"/>
              <a:t>src</a:t>
            </a:r>
            <a:r>
              <a:rPr lang="en-US" dirty="0"/>
              <a:t> = "landscape.jpg";</a:t>
            </a:r>
            <a:br>
              <a:rPr lang="en-US" dirty="0"/>
            </a:br>
            <a:r>
              <a:rPr lang="en-US" dirty="0"/>
              <a:t>&lt;/script&gt;</a:t>
            </a:r>
            <a:br>
              <a:rPr lang="en-US" dirty="0"/>
            </a:br>
            <a:r>
              <a:rPr lang="en-US" dirty="0"/>
              <a:t>&lt;/body&gt;</a:t>
            </a:r>
            <a:br>
              <a:rPr lang="en-US" dirty="0"/>
            </a:br>
            <a:r>
              <a:rPr lang="en-US" dirty="0"/>
              <a:t>&lt;/html&gt;  </a:t>
            </a:r>
            <a:endParaRPr lang="en-US" dirty="0">
              <a:effectLst/>
            </a:endParaRPr>
          </a:p>
        </p:txBody>
      </p:sp>
    </p:spTree>
    <p:extLst>
      <p:ext uri="{BB962C8B-B14F-4D97-AF65-F5344CB8AC3E}">
        <p14:creationId xmlns:p14="http://schemas.microsoft.com/office/powerpoint/2010/main" val="1175305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fontScale="92500" lnSpcReduction="10000"/>
          </a:bodyPr>
          <a:lstStyle/>
          <a:p>
            <a:r>
              <a:rPr lang="en-US" b="1" dirty="0"/>
              <a:t>Changing HTML Style</a:t>
            </a:r>
          </a:p>
          <a:p>
            <a:r>
              <a:rPr lang="en-US" dirty="0"/>
              <a:t>To change the style of an HTML element, use this syntax:</a:t>
            </a:r>
          </a:p>
          <a:p>
            <a:r>
              <a:rPr lang="en-US" dirty="0" err="1"/>
              <a:t>document.getElementById</a:t>
            </a:r>
            <a:r>
              <a:rPr lang="en-US" dirty="0"/>
              <a:t>(</a:t>
            </a:r>
            <a:r>
              <a:rPr lang="en-US" i="1" dirty="0"/>
              <a:t>id</a:t>
            </a:r>
            <a:r>
              <a:rPr lang="en-US" dirty="0"/>
              <a:t>).</a:t>
            </a:r>
            <a:r>
              <a:rPr lang="en-US" dirty="0" err="1"/>
              <a:t>style.</a:t>
            </a:r>
            <a:r>
              <a:rPr lang="en-US" i="1" dirty="0" err="1"/>
              <a:t>property</a:t>
            </a:r>
            <a:r>
              <a:rPr lang="en-US" dirty="0"/>
              <a:t>=</a:t>
            </a:r>
            <a:r>
              <a:rPr lang="en-US" i="1" dirty="0"/>
              <a:t>new style</a:t>
            </a:r>
            <a:r>
              <a:rPr lang="en-US" dirty="0"/>
              <a:t> </a:t>
            </a:r>
          </a:p>
          <a:p>
            <a:r>
              <a:rPr lang="en-US" dirty="0"/>
              <a:t>The following example changes the style of a &lt;p&gt; element:</a:t>
            </a:r>
          </a:p>
          <a:p>
            <a:r>
              <a:rPr lang="en-US" dirty="0"/>
              <a:t>&lt;html&gt;</a:t>
            </a:r>
            <a:br>
              <a:rPr lang="en-US" dirty="0"/>
            </a:br>
            <a:r>
              <a:rPr lang="en-US" dirty="0"/>
              <a:t>&lt;body&gt;</a:t>
            </a:r>
            <a:br>
              <a:rPr lang="en-US" dirty="0"/>
            </a:br>
            <a:r>
              <a:rPr lang="en-US" dirty="0"/>
              <a:t>&lt;p id="p2"&gt;Hello World!&lt;/p&gt;</a:t>
            </a:r>
            <a:br>
              <a:rPr lang="en-US" dirty="0"/>
            </a:br>
            <a:br>
              <a:rPr lang="en-US" dirty="0"/>
            </a:br>
            <a:r>
              <a:rPr lang="en-US" dirty="0"/>
              <a:t>&lt;script&gt;</a:t>
            </a:r>
            <a:br>
              <a:rPr lang="en-US" dirty="0"/>
            </a:br>
            <a:r>
              <a:rPr lang="en-US" dirty="0"/>
              <a:t>	</a:t>
            </a:r>
            <a:r>
              <a:rPr lang="en-US" dirty="0" err="1"/>
              <a:t>document.getElementById</a:t>
            </a:r>
            <a:r>
              <a:rPr lang="en-US" dirty="0"/>
              <a:t>("p2").</a:t>
            </a:r>
            <a:r>
              <a:rPr lang="en-US" dirty="0" err="1"/>
              <a:t>style.color</a:t>
            </a:r>
            <a:r>
              <a:rPr lang="en-US" dirty="0"/>
              <a:t> = "blue";</a:t>
            </a:r>
            <a:br>
              <a:rPr lang="en-US" dirty="0"/>
            </a:br>
            <a:r>
              <a:rPr lang="en-US" dirty="0"/>
              <a:t>&lt;/script&gt;</a:t>
            </a:r>
            <a:br>
              <a:rPr lang="en-US" dirty="0"/>
            </a:br>
            <a:br>
              <a:rPr lang="en-US" dirty="0"/>
            </a:br>
            <a:r>
              <a:rPr lang="en-US" dirty="0"/>
              <a:t>&lt;p&gt;The paragraph above was changed by a script.&lt;/p&gt;</a:t>
            </a:r>
            <a:br>
              <a:rPr lang="en-US" dirty="0"/>
            </a:br>
            <a:r>
              <a:rPr lang="en-US" dirty="0"/>
              <a:t>&lt;/body&gt;</a:t>
            </a:r>
            <a:br>
              <a:rPr lang="en-US" dirty="0"/>
            </a:br>
            <a:r>
              <a:rPr lang="en-US" dirty="0"/>
              <a:t>&lt;/html&gt; </a:t>
            </a:r>
            <a:endParaRPr lang="en-US" dirty="0">
              <a:effectLst/>
            </a:endParaRPr>
          </a:p>
        </p:txBody>
      </p:sp>
    </p:spTree>
    <p:extLst>
      <p:ext uri="{BB962C8B-B14F-4D97-AF65-F5344CB8AC3E}">
        <p14:creationId xmlns:p14="http://schemas.microsoft.com/office/powerpoint/2010/main" val="636320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a:bodyPr>
          <a:lstStyle/>
          <a:p>
            <a:r>
              <a:rPr lang="en-US" b="1" dirty="0"/>
              <a:t>Style object</a:t>
            </a:r>
          </a:p>
          <a:p>
            <a:r>
              <a:rPr lang="en-US" dirty="0"/>
              <a:t>The Style object represents an individual style statement.</a:t>
            </a:r>
          </a:p>
          <a:p>
            <a:r>
              <a:rPr lang="en-US" b="1" dirty="0"/>
              <a:t>Access a Style Object</a:t>
            </a:r>
          </a:p>
          <a:p>
            <a:r>
              <a:rPr lang="en-US" dirty="0"/>
              <a:t>The Style object can be accessed from the head section of the document, or from specific HTML element(s).</a:t>
            </a:r>
          </a:p>
          <a:p>
            <a:r>
              <a:rPr lang="en-US" dirty="0"/>
              <a:t>Accessing style object(s) from the head section of the document:</a:t>
            </a:r>
          </a:p>
          <a:p>
            <a:r>
              <a:rPr lang="en-US" dirty="0"/>
              <a:t>	</a:t>
            </a:r>
            <a:r>
              <a:rPr lang="en-US" dirty="0" err="1"/>
              <a:t>var</a:t>
            </a:r>
            <a:r>
              <a:rPr lang="en-US" dirty="0"/>
              <a:t> x = </a:t>
            </a:r>
            <a:r>
              <a:rPr lang="en-US" dirty="0" err="1"/>
              <a:t>document.getElementsByTagName</a:t>
            </a:r>
            <a:r>
              <a:rPr lang="en-US" dirty="0"/>
              <a:t>("STYLE"); </a:t>
            </a:r>
          </a:p>
          <a:p>
            <a:r>
              <a:rPr lang="en-US" dirty="0"/>
              <a:t>Accessing a specified element's style object:</a:t>
            </a:r>
          </a:p>
          <a:p>
            <a:r>
              <a:rPr lang="en-US" dirty="0">
                <a:effectLst/>
              </a:rPr>
              <a:t>	</a:t>
            </a:r>
            <a:r>
              <a:rPr lang="en-US" dirty="0" err="1"/>
              <a:t>var</a:t>
            </a:r>
            <a:r>
              <a:rPr lang="en-US" dirty="0"/>
              <a:t> x = </a:t>
            </a:r>
            <a:r>
              <a:rPr lang="en-US" dirty="0" err="1"/>
              <a:t>document.getElementById</a:t>
            </a:r>
            <a:r>
              <a:rPr lang="en-US" dirty="0"/>
              <a:t>("myH1").style; </a:t>
            </a:r>
            <a:endParaRPr lang="en-US" dirty="0">
              <a:effectLst/>
            </a:endParaRPr>
          </a:p>
        </p:txBody>
      </p:sp>
    </p:spTree>
    <p:extLst>
      <p:ext uri="{BB962C8B-B14F-4D97-AF65-F5344CB8AC3E}">
        <p14:creationId xmlns:p14="http://schemas.microsoft.com/office/powerpoint/2010/main" val="442919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a:bodyPr>
          <a:lstStyle/>
          <a:p>
            <a:r>
              <a:rPr lang="en-US" b="1" dirty="0"/>
              <a:t>Create a Style Object</a:t>
            </a:r>
          </a:p>
          <a:p>
            <a:r>
              <a:rPr lang="en-US" dirty="0"/>
              <a:t>You can create a &lt;style&gt; element by using the 	</a:t>
            </a:r>
            <a:r>
              <a:rPr lang="en-US" dirty="0" err="1"/>
              <a:t>document.createElement</a:t>
            </a:r>
            <a:r>
              <a:rPr lang="en-US" dirty="0"/>
              <a:t>() method:</a:t>
            </a:r>
          </a:p>
          <a:p>
            <a:r>
              <a:rPr lang="en-US" dirty="0"/>
              <a:t>	</a:t>
            </a:r>
            <a:r>
              <a:rPr lang="en-US" dirty="0" err="1"/>
              <a:t>var</a:t>
            </a:r>
            <a:r>
              <a:rPr lang="en-US" dirty="0"/>
              <a:t> x = </a:t>
            </a:r>
            <a:r>
              <a:rPr lang="en-US" dirty="0" err="1"/>
              <a:t>document.createElement</a:t>
            </a:r>
            <a:r>
              <a:rPr lang="en-US" dirty="0"/>
              <a:t>("STYLE"); </a:t>
            </a:r>
          </a:p>
          <a:p>
            <a:r>
              <a:rPr lang="en-US" dirty="0"/>
              <a:t>You can also set the style properties of an existing element:</a:t>
            </a:r>
          </a:p>
          <a:p>
            <a:r>
              <a:rPr lang="en-US" dirty="0"/>
              <a:t>	</a:t>
            </a:r>
            <a:r>
              <a:rPr lang="en-US" dirty="0" err="1"/>
              <a:t>document.getElementById</a:t>
            </a:r>
            <a:r>
              <a:rPr lang="en-US" dirty="0"/>
              <a:t>("myH1").</a:t>
            </a:r>
            <a:r>
              <a:rPr lang="en-US" dirty="0" err="1"/>
              <a:t>style.color</a:t>
            </a:r>
            <a:r>
              <a:rPr lang="en-US" dirty="0"/>
              <a:t> = "red"; </a:t>
            </a:r>
            <a:endParaRPr lang="en-US" dirty="0">
              <a:effectLst/>
            </a:endParaRPr>
          </a:p>
        </p:txBody>
      </p:sp>
    </p:spTree>
    <p:extLst>
      <p:ext uri="{BB962C8B-B14F-4D97-AF65-F5344CB8AC3E}">
        <p14:creationId xmlns:p14="http://schemas.microsoft.com/office/powerpoint/2010/main" val="35347975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762000" y="1447800"/>
            <a:ext cx="7924800" cy="5257800"/>
          </a:xfrm>
        </p:spPr>
        <p:txBody>
          <a:bodyPr>
            <a:normAutofit/>
          </a:bodyPr>
          <a:lstStyle/>
          <a:p>
            <a:r>
              <a:rPr lang="en-US" dirty="0"/>
              <a:t>HTML DOM allows JavaScript to react to HTML events.</a:t>
            </a:r>
          </a:p>
          <a:p>
            <a:r>
              <a:rPr lang="en-US" b="1" dirty="0"/>
              <a:t>Reacting to Events</a:t>
            </a:r>
          </a:p>
          <a:p>
            <a:r>
              <a:rPr lang="en-US" dirty="0"/>
              <a:t>A JavaScript can be executed when an event occurs, like when a user clicks on an HTML element.</a:t>
            </a:r>
          </a:p>
          <a:p>
            <a:r>
              <a:rPr lang="en-US" dirty="0"/>
              <a:t>To execute code when a user clicks on an element, add JavaScript code to an HTML event attribute:</a:t>
            </a:r>
          </a:p>
          <a:p>
            <a:r>
              <a:rPr lang="en-US" dirty="0" err="1"/>
              <a:t>onclick</a:t>
            </a:r>
            <a:r>
              <a:rPr lang="en-US" dirty="0"/>
              <a:t>=</a:t>
            </a:r>
            <a:r>
              <a:rPr lang="en-US" i="1" dirty="0"/>
              <a:t>JavaScript</a:t>
            </a:r>
            <a:r>
              <a:rPr lang="en-US" dirty="0"/>
              <a:t> </a:t>
            </a:r>
          </a:p>
          <a:p>
            <a:endParaRPr lang="en-US" dirty="0">
              <a:effectLst/>
            </a:endParaRPr>
          </a:p>
          <a:p>
            <a:endParaRPr lang="en-US" dirty="0">
              <a:effectLst/>
            </a:endParaRPr>
          </a:p>
        </p:txBody>
      </p:sp>
    </p:spTree>
    <p:extLst>
      <p:ext uri="{BB962C8B-B14F-4D97-AF65-F5344CB8AC3E}">
        <p14:creationId xmlns:p14="http://schemas.microsoft.com/office/powerpoint/2010/main" val="3553752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dirty="0"/>
              <a:t>Examples of HTML events:</a:t>
            </a:r>
          </a:p>
          <a:p>
            <a:pPr marL="914400"/>
            <a:r>
              <a:rPr lang="en-US" dirty="0"/>
              <a:t>When a user clicks the mouse</a:t>
            </a:r>
          </a:p>
          <a:p>
            <a:pPr marL="914400"/>
            <a:r>
              <a:rPr lang="en-US" dirty="0"/>
              <a:t>When a web page has loaded</a:t>
            </a:r>
          </a:p>
          <a:p>
            <a:pPr marL="914400"/>
            <a:r>
              <a:rPr lang="en-US" dirty="0"/>
              <a:t>When an image has been loaded</a:t>
            </a:r>
          </a:p>
          <a:p>
            <a:pPr marL="914400"/>
            <a:r>
              <a:rPr lang="en-US" dirty="0"/>
              <a:t>When the mouse moves over an element</a:t>
            </a:r>
          </a:p>
          <a:p>
            <a:pPr marL="914400"/>
            <a:r>
              <a:rPr lang="en-US" dirty="0"/>
              <a:t>When an input field is changed</a:t>
            </a:r>
          </a:p>
          <a:p>
            <a:pPr marL="914400"/>
            <a:r>
              <a:rPr lang="en-US" dirty="0"/>
              <a:t>When an HTML form is submitted</a:t>
            </a:r>
          </a:p>
          <a:p>
            <a:pPr marL="914400"/>
            <a:r>
              <a:rPr lang="en-US" dirty="0"/>
              <a:t>When a user strokes a key </a:t>
            </a:r>
            <a:endParaRPr lang="en-US" dirty="0">
              <a:effectLst/>
            </a:endParaRPr>
          </a:p>
          <a:p>
            <a:endParaRPr lang="en-US" dirty="0">
              <a:effectLst/>
            </a:endParaRPr>
          </a:p>
        </p:txBody>
      </p:sp>
    </p:spTree>
    <p:extLst>
      <p:ext uri="{BB962C8B-B14F-4D97-AF65-F5344CB8AC3E}">
        <p14:creationId xmlns:p14="http://schemas.microsoft.com/office/powerpoint/2010/main" val="3993796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dirty="0"/>
              <a:t>In this example, the content of the &lt;h1&gt; element is changed when a user clicks on it:</a:t>
            </a:r>
          </a:p>
          <a:p>
            <a:endParaRPr lang="en-US" dirty="0">
              <a:effectLst/>
            </a:endParaRPr>
          </a:p>
          <a:p>
            <a:r>
              <a:rPr lang="en-US" dirty="0"/>
              <a:t>&lt;!DOCTYPE html&gt;</a:t>
            </a:r>
            <a:br>
              <a:rPr lang="en-US" dirty="0"/>
            </a:br>
            <a:r>
              <a:rPr lang="en-US" dirty="0"/>
              <a:t>&lt;html&gt;</a:t>
            </a:r>
            <a:br>
              <a:rPr lang="en-US" dirty="0"/>
            </a:br>
            <a:r>
              <a:rPr lang="en-US" dirty="0"/>
              <a:t>&lt;body&gt;</a:t>
            </a:r>
            <a:br>
              <a:rPr lang="en-US" dirty="0"/>
            </a:br>
            <a:br>
              <a:rPr lang="en-US" dirty="0"/>
            </a:br>
            <a:r>
              <a:rPr lang="en-US" dirty="0"/>
              <a:t>&lt;h1 </a:t>
            </a:r>
            <a:r>
              <a:rPr lang="en-US" dirty="0" err="1"/>
              <a:t>onclick</a:t>
            </a:r>
            <a:r>
              <a:rPr lang="en-US" dirty="0"/>
              <a:t>="</a:t>
            </a:r>
            <a:r>
              <a:rPr lang="en-US" dirty="0" err="1"/>
              <a:t>this.innerHTML</a:t>
            </a:r>
            <a:r>
              <a:rPr lang="en-US" dirty="0"/>
              <a:t>='</a:t>
            </a:r>
            <a:r>
              <a:rPr lang="en-US" dirty="0" err="1"/>
              <a:t>Ooops</a:t>
            </a:r>
            <a:r>
              <a:rPr lang="en-US" dirty="0"/>
              <a:t>!'"&gt;Click on this text!&lt;/h1&gt;</a:t>
            </a:r>
            <a:br>
              <a:rPr lang="en-US" dirty="0"/>
            </a:br>
            <a:br>
              <a:rPr lang="en-US" dirty="0"/>
            </a:br>
            <a:r>
              <a:rPr lang="en-US" dirty="0"/>
              <a:t>&lt;/body&gt;</a:t>
            </a:r>
            <a:br>
              <a:rPr lang="en-US" dirty="0"/>
            </a:br>
            <a:r>
              <a:rPr lang="en-US" dirty="0"/>
              <a:t>&lt;/html&gt;</a:t>
            </a:r>
            <a:endParaRPr lang="en-US" dirty="0">
              <a:effectLst/>
            </a:endParaRPr>
          </a:p>
        </p:txBody>
      </p:sp>
      <p:pic>
        <p:nvPicPr>
          <p:cNvPr id="5" name="Picture 4"/>
          <p:cNvPicPr>
            <a:picLocks noChangeAspect="1"/>
          </p:cNvPicPr>
          <p:nvPr/>
        </p:nvPicPr>
        <p:blipFill>
          <a:blip r:embed="rId3"/>
          <a:stretch>
            <a:fillRect/>
          </a:stretch>
        </p:blipFill>
        <p:spPr>
          <a:xfrm>
            <a:off x="4800600" y="2667000"/>
            <a:ext cx="3381375" cy="933450"/>
          </a:xfrm>
          <a:prstGeom prst="rect">
            <a:avLst/>
          </a:prstGeom>
        </p:spPr>
      </p:pic>
      <p:pic>
        <p:nvPicPr>
          <p:cNvPr id="6" name="Picture 5"/>
          <p:cNvPicPr>
            <a:picLocks noChangeAspect="1"/>
          </p:cNvPicPr>
          <p:nvPr/>
        </p:nvPicPr>
        <p:blipFill>
          <a:blip r:embed="rId4"/>
          <a:stretch>
            <a:fillRect/>
          </a:stretch>
        </p:blipFill>
        <p:spPr>
          <a:xfrm>
            <a:off x="4800600" y="4895850"/>
            <a:ext cx="1962150" cy="762000"/>
          </a:xfrm>
          <a:prstGeom prst="rect">
            <a:avLst/>
          </a:prstGeom>
        </p:spPr>
      </p:pic>
    </p:spTree>
    <p:extLst>
      <p:ext uri="{BB962C8B-B14F-4D97-AF65-F5344CB8AC3E}">
        <p14:creationId xmlns:p14="http://schemas.microsoft.com/office/powerpoint/2010/main" val="1785687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b="1" dirty="0"/>
              <a:t>HTML Event Attributes</a:t>
            </a:r>
          </a:p>
          <a:p>
            <a:r>
              <a:rPr lang="en-US" dirty="0"/>
              <a:t>To assign events to HTML elements you can use event attributes.</a:t>
            </a:r>
          </a:p>
          <a:p>
            <a:r>
              <a:rPr lang="en-US" b="1" dirty="0"/>
              <a:t>Example</a:t>
            </a:r>
          </a:p>
          <a:p>
            <a:r>
              <a:rPr lang="en-US" dirty="0"/>
              <a:t>Assign an </a:t>
            </a:r>
            <a:r>
              <a:rPr lang="en-US" dirty="0" err="1"/>
              <a:t>onclick</a:t>
            </a:r>
            <a:r>
              <a:rPr lang="en-US" dirty="0"/>
              <a:t> event to a button element:</a:t>
            </a:r>
          </a:p>
          <a:p>
            <a:r>
              <a:rPr lang="en-US" dirty="0"/>
              <a:t>	&lt;button </a:t>
            </a:r>
            <a:r>
              <a:rPr lang="en-US" dirty="0" err="1"/>
              <a:t>onclick</a:t>
            </a:r>
            <a:r>
              <a:rPr lang="en-US" dirty="0"/>
              <a:t>="</a:t>
            </a:r>
            <a:r>
              <a:rPr lang="en-US" dirty="0" err="1"/>
              <a:t>displayDate</a:t>
            </a:r>
            <a:r>
              <a:rPr lang="en-US" dirty="0"/>
              <a:t>()"&gt;Try it&lt;/button&gt; </a:t>
            </a:r>
            <a:endParaRPr lang="en-US" dirty="0">
              <a:effectLst/>
            </a:endParaRPr>
          </a:p>
        </p:txBody>
      </p:sp>
      <p:pic>
        <p:nvPicPr>
          <p:cNvPr id="5" name="Picture 4"/>
          <p:cNvPicPr>
            <a:picLocks noChangeAspect="1"/>
          </p:cNvPicPr>
          <p:nvPr/>
        </p:nvPicPr>
        <p:blipFill>
          <a:blip r:embed="rId3"/>
          <a:stretch>
            <a:fillRect/>
          </a:stretch>
        </p:blipFill>
        <p:spPr>
          <a:xfrm>
            <a:off x="457200" y="4114800"/>
            <a:ext cx="2981325" cy="952500"/>
          </a:xfrm>
          <a:prstGeom prst="rect">
            <a:avLst/>
          </a:prstGeom>
        </p:spPr>
      </p:pic>
      <p:pic>
        <p:nvPicPr>
          <p:cNvPr id="6" name="Picture 5"/>
          <p:cNvPicPr>
            <a:picLocks noChangeAspect="1"/>
          </p:cNvPicPr>
          <p:nvPr/>
        </p:nvPicPr>
        <p:blipFill>
          <a:blip r:embed="rId4"/>
          <a:stretch>
            <a:fillRect/>
          </a:stretch>
        </p:blipFill>
        <p:spPr>
          <a:xfrm>
            <a:off x="3352800" y="4876800"/>
            <a:ext cx="5029200" cy="1381125"/>
          </a:xfrm>
          <a:prstGeom prst="rect">
            <a:avLst/>
          </a:prstGeom>
        </p:spPr>
      </p:pic>
    </p:spTree>
    <p:extLst>
      <p:ext uri="{BB962C8B-B14F-4D97-AF65-F5344CB8AC3E}">
        <p14:creationId xmlns:p14="http://schemas.microsoft.com/office/powerpoint/2010/main" val="361080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lnSpcReduction="10000"/>
          </a:bodyPr>
          <a:lstStyle/>
          <a:p>
            <a:pPr>
              <a:lnSpc>
                <a:spcPct val="120000"/>
              </a:lnSpc>
              <a:spcBef>
                <a:spcPts val="0"/>
              </a:spcBef>
              <a:spcAft>
                <a:spcPts val="0"/>
              </a:spcAft>
            </a:pPr>
            <a:r>
              <a:rPr lang="en-US" dirty="0"/>
              <a:t>&lt;!DOCTYPE html&gt; &lt;html&gt; &lt;head&gt;&lt;/head&gt;</a:t>
            </a:r>
          </a:p>
          <a:p>
            <a:pPr>
              <a:lnSpc>
                <a:spcPct val="120000"/>
              </a:lnSpc>
              <a:spcBef>
                <a:spcPts val="0"/>
              </a:spcBef>
              <a:spcAft>
                <a:spcPts val="0"/>
              </a:spcAft>
            </a:pPr>
            <a:r>
              <a:rPr lang="en-US" dirty="0"/>
              <a:t>&lt;body&gt;</a:t>
            </a:r>
          </a:p>
          <a:p>
            <a:pPr>
              <a:lnSpc>
                <a:spcPct val="120000"/>
              </a:lnSpc>
              <a:spcBef>
                <a:spcPts val="0"/>
              </a:spcBef>
              <a:spcAft>
                <a:spcPts val="0"/>
              </a:spcAft>
            </a:pPr>
            <a:r>
              <a:rPr lang="en-US" dirty="0"/>
              <a:t>&lt;p&gt;Click "Try it" to execute the </a:t>
            </a:r>
            <a:r>
              <a:rPr lang="en-US" dirty="0" err="1"/>
              <a:t>displayDate</a:t>
            </a:r>
            <a:r>
              <a:rPr lang="en-US" dirty="0"/>
              <a:t>() function.&lt;/p&gt;</a:t>
            </a:r>
          </a:p>
          <a:p>
            <a:pPr>
              <a:lnSpc>
                <a:spcPct val="120000"/>
              </a:lnSpc>
              <a:spcBef>
                <a:spcPts val="0"/>
              </a:spcBef>
              <a:spcAft>
                <a:spcPts val="0"/>
              </a:spcAft>
            </a:pPr>
            <a:r>
              <a:rPr lang="en-US" dirty="0"/>
              <a:t>&lt;button id="</a:t>
            </a:r>
            <a:r>
              <a:rPr lang="en-US" dirty="0" err="1"/>
              <a:t>myBtn</a:t>
            </a:r>
            <a:r>
              <a:rPr lang="en-US" dirty="0"/>
              <a:t>"&gt;Try it&lt;/button&gt;</a:t>
            </a:r>
          </a:p>
          <a:p>
            <a:pPr>
              <a:lnSpc>
                <a:spcPct val="120000"/>
              </a:lnSpc>
              <a:spcBef>
                <a:spcPts val="0"/>
              </a:spcBef>
              <a:spcAft>
                <a:spcPts val="0"/>
              </a:spcAft>
            </a:pPr>
            <a:r>
              <a:rPr lang="en-US" dirty="0"/>
              <a:t>&lt;p id="demo"&gt;&lt;/p&gt;</a:t>
            </a:r>
          </a:p>
          <a:p>
            <a:pPr>
              <a:lnSpc>
                <a:spcPct val="120000"/>
              </a:lnSpc>
              <a:spcBef>
                <a:spcPts val="0"/>
              </a:spcBef>
              <a:spcAft>
                <a:spcPts val="0"/>
              </a:spcAft>
            </a:pPr>
            <a:r>
              <a:rPr lang="en-US" dirty="0"/>
              <a:t>&lt;script&gt;</a:t>
            </a:r>
          </a:p>
          <a:p>
            <a:pPr>
              <a:lnSpc>
                <a:spcPct val="120000"/>
              </a:lnSpc>
              <a:spcBef>
                <a:spcPts val="0"/>
              </a:spcBef>
              <a:spcAft>
                <a:spcPts val="0"/>
              </a:spcAft>
            </a:pPr>
            <a:r>
              <a:rPr lang="en-US" dirty="0" err="1"/>
              <a:t>document.getElementById</a:t>
            </a:r>
            <a:r>
              <a:rPr lang="en-US" dirty="0"/>
              <a:t>("</a:t>
            </a:r>
            <a:r>
              <a:rPr lang="en-US" dirty="0" err="1"/>
              <a:t>myBtn</a:t>
            </a:r>
            <a:r>
              <a:rPr lang="en-US" dirty="0"/>
              <a:t>").</a:t>
            </a:r>
            <a:r>
              <a:rPr lang="en-US" dirty="0" err="1"/>
              <a:t>onclick</a:t>
            </a:r>
            <a:r>
              <a:rPr lang="en-US" dirty="0"/>
              <a:t> = </a:t>
            </a:r>
            <a:r>
              <a:rPr lang="en-US" dirty="0" err="1"/>
              <a:t>displayDate</a:t>
            </a:r>
            <a:r>
              <a:rPr lang="en-US" dirty="0"/>
              <a:t>;</a:t>
            </a:r>
          </a:p>
          <a:p>
            <a:pPr>
              <a:lnSpc>
                <a:spcPct val="120000"/>
              </a:lnSpc>
              <a:spcBef>
                <a:spcPts val="0"/>
              </a:spcBef>
              <a:spcAft>
                <a:spcPts val="0"/>
              </a:spcAft>
            </a:pPr>
            <a:endParaRPr lang="en-US" dirty="0"/>
          </a:p>
          <a:p>
            <a:pPr>
              <a:lnSpc>
                <a:spcPct val="120000"/>
              </a:lnSpc>
              <a:spcBef>
                <a:spcPts val="0"/>
              </a:spcBef>
              <a:spcAft>
                <a:spcPts val="0"/>
              </a:spcAft>
            </a:pPr>
            <a:r>
              <a:rPr lang="en-US" dirty="0"/>
              <a:t>function </a:t>
            </a:r>
            <a:r>
              <a:rPr lang="en-US" dirty="0" err="1"/>
              <a:t>displayDate</a:t>
            </a:r>
            <a:r>
              <a:rPr lang="en-US" dirty="0"/>
              <a:t>() {</a:t>
            </a:r>
          </a:p>
          <a:p>
            <a:pPr>
              <a:lnSpc>
                <a:spcPct val="120000"/>
              </a:lnSpc>
              <a:spcBef>
                <a:spcPts val="0"/>
              </a:spcBef>
              <a:spcAft>
                <a:spcPts val="0"/>
              </a:spcAft>
            </a:pPr>
            <a:r>
              <a:rPr lang="en-US" dirty="0"/>
              <a:t>    </a:t>
            </a:r>
            <a:r>
              <a:rPr lang="en-US" dirty="0" err="1"/>
              <a:t>document.getElementById</a:t>
            </a:r>
            <a:r>
              <a:rPr lang="en-US" dirty="0"/>
              <a:t>("demo").</a:t>
            </a:r>
            <a:r>
              <a:rPr lang="en-US" dirty="0" err="1"/>
              <a:t>innerHTML</a:t>
            </a:r>
            <a:r>
              <a:rPr lang="en-US" dirty="0"/>
              <a:t> = Date();</a:t>
            </a:r>
          </a:p>
          <a:p>
            <a:pPr>
              <a:lnSpc>
                <a:spcPct val="120000"/>
              </a:lnSpc>
              <a:spcBef>
                <a:spcPts val="0"/>
              </a:spcBef>
              <a:spcAft>
                <a:spcPts val="0"/>
              </a:spcAft>
            </a:pPr>
            <a:r>
              <a:rPr lang="en-US" dirty="0"/>
              <a:t>}</a:t>
            </a:r>
          </a:p>
          <a:p>
            <a:pPr>
              <a:lnSpc>
                <a:spcPct val="120000"/>
              </a:lnSpc>
              <a:spcBef>
                <a:spcPts val="0"/>
              </a:spcBef>
              <a:spcAft>
                <a:spcPts val="0"/>
              </a:spcAft>
            </a:pPr>
            <a:r>
              <a:rPr lang="en-US" dirty="0"/>
              <a:t>&lt;/script&gt;</a:t>
            </a:r>
          </a:p>
          <a:p>
            <a:pPr>
              <a:lnSpc>
                <a:spcPct val="120000"/>
              </a:lnSpc>
              <a:spcBef>
                <a:spcPts val="0"/>
              </a:spcBef>
              <a:spcAft>
                <a:spcPts val="0"/>
              </a:spcAft>
            </a:pPr>
            <a:r>
              <a:rPr lang="en-US" dirty="0"/>
              <a:t>&lt;/body&gt;&lt;/html&gt; </a:t>
            </a:r>
          </a:p>
          <a:p>
            <a:pPr>
              <a:lnSpc>
                <a:spcPct val="120000"/>
              </a:lnSpc>
              <a:spcBef>
                <a:spcPts val="0"/>
              </a:spcBef>
              <a:spcAft>
                <a:spcPts val="0"/>
              </a:spcAft>
            </a:pPr>
            <a:endParaRPr lang="en-US" dirty="0">
              <a:effectLst/>
            </a:endParaRPr>
          </a:p>
        </p:txBody>
      </p:sp>
      <p:pic>
        <p:nvPicPr>
          <p:cNvPr id="5" name="Picture 4"/>
          <p:cNvPicPr>
            <a:picLocks noChangeAspect="1"/>
          </p:cNvPicPr>
          <p:nvPr/>
        </p:nvPicPr>
        <p:blipFill>
          <a:blip r:embed="rId3"/>
          <a:stretch>
            <a:fillRect/>
          </a:stretch>
        </p:blipFill>
        <p:spPr>
          <a:xfrm>
            <a:off x="4419600" y="304800"/>
            <a:ext cx="4191001" cy="895350"/>
          </a:xfrm>
          <a:prstGeom prst="rect">
            <a:avLst/>
          </a:prstGeom>
        </p:spPr>
      </p:pic>
      <p:pic>
        <p:nvPicPr>
          <p:cNvPr id="6" name="Picture 5"/>
          <p:cNvPicPr>
            <a:picLocks noChangeAspect="1"/>
          </p:cNvPicPr>
          <p:nvPr/>
        </p:nvPicPr>
        <p:blipFill>
          <a:blip r:embed="rId4"/>
          <a:stretch>
            <a:fillRect/>
          </a:stretch>
        </p:blipFill>
        <p:spPr>
          <a:xfrm>
            <a:off x="3962400" y="5257800"/>
            <a:ext cx="4184313" cy="1114258"/>
          </a:xfrm>
          <a:prstGeom prst="rect">
            <a:avLst/>
          </a:prstGeom>
        </p:spPr>
      </p:pic>
    </p:spTree>
    <p:extLst>
      <p:ext uri="{BB962C8B-B14F-4D97-AF65-F5344CB8AC3E}">
        <p14:creationId xmlns:p14="http://schemas.microsoft.com/office/powerpoint/2010/main" val="2649220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b="1" dirty="0"/>
              <a:t>Assign Events Using the HTML DOM</a:t>
            </a:r>
          </a:p>
          <a:p>
            <a:r>
              <a:rPr lang="en-US" dirty="0"/>
              <a:t>The HTML DOM allows you to assign events to HTML elements using JavaScript: </a:t>
            </a:r>
          </a:p>
          <a:p>
            <a:r>
              <a:rPr lang="en-US" b="1" dirty="0"/>
              <a:t>Example</a:t>
            </a:r>
          </a:p>
          <a:p>
            <a:r>
              <a:rPr lang="en-US" dirty="0"/>
              <a:t>Assign an </a:t>
            </a:r>
            <a:r>
              <a:rPr lang="en-US" dirty="0" err="1"/>
              <a:t>onclick</a:t>
            </a:r>
            <a:r>
              <a:rPr lang="en-US" dirty="0"/>
              <a:t> event to a button element:</a:t>
            </a:r>
          </a:p>
          <a:p>
            <a:r>
              <a:rPr lang="en-US" dirty="0"/>
              <a:t>&lt;script&gt;</a:t>
            </a:r>
            <a:br>
              <a:rPr lang="en-US" dirty="0"/>
            </a:br>
            <a:r>
              <a:rPr lang="en-US" dirty="0" err="1"/>
              <a:t>document.getElementById</a:t>
            </a:r>
            <a:r>
              <a:rPr lang="en-US" dirty="0"/>
              <a:t>("</a:t>
            </a:r>
            <a:r>
              <a:rPr lang="en-US" dirty="0" err="1"/>
              <a:t>myBtn</a:t>
            </a:r>
            <a:r>
              <a:rPr lang="en-US" dirty="0"/>
              <a:t>").</a:t>
            </a:r>
            <a:r>
              <a:rPr lang="en-US" dirty="0" err="1"/>
              <a:t>onclick</a:t>
            </a:r>
            <a:r>
              <a:rPr lang="en-US" dirty="0"/>
              <a:t> = </a:t>
            </a:r>
            <a:r>
              <a:rPr lang="en-US" dirty="0" err="1"/>
              <a:t>displayDate</a:t>
            </a:r>
            <a:r>
              <a:rPr lang="en-US" dirty="0"/>
              <a:t>;</a:t>
            </a:r>
            <a:br>
              <a:rPr lang="en-US" dirty="0"/>
            </a:br>
            <a:r>
              <a:rPr lang="en-US" dirty="0"/>
              <a:t>&lt;/script&gt; </a:t>
            </a:r>
            <a:endParaRPr lang="en-US" dirty="0">
              <a:effectLst/>
            </a:endParaRPr>
          </a:p>
        </p:txBody>
      </p:sp>
    </p:spTree>
    <p:extLst>
      <p:ext uri="{BB962C8B-B14F-4D97-AF65-F5344CB8AC3E}">
        <p14:creationId xmlns:p14="http://schemas.microsoft.com/office/powerpoint/2010/main" val="373097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History</a:t>
            </a:r>
          </a:p>
        </p:txBody>
      </p:sp>
      <p:sp>
        <p:nvSpPr>
          <p:cNvPr id="3" name="Content Placeholder 2"/>
          <p:cNvSpPr>
            <a:spLocks noGrp="1"/>
          </p:cNvSpPr>
          <p:nvPr>
            <p:ph idx="1"/>
          </p:nvPr>
        </p:nvSpPr>
        <p:spPr>
          <a:xfrm>
            <a:off x="914400" y="1646237"/>
            <a:ext cx="7543800" cy="4525963"/>
          </a:xfrm>
        </p:spPr>
        <p:txBody>
          <a:bodyPr>
            <a:normAutofit/>
          </a:bodyPr>
          <a:lstStyle/>
          <a:p>
            <a:pPr marL="342900" indent="-342900">
              <a:buFont typeface="Arial"/>
              <a:buChar char="•"/>
            </a:pPr>
            <a:r>
              <a:rPr lang="en-US" sz="2800" dirty="0"/>
              <a:t>JavaScript was introduced by Netscape in their Navigator browser back in 1996.</a:t>
            </a:r>
          </a:p>
          <a:p>
            <a:pPr marL="342900" indent="-342900">
              <a:buFont typeface="Arial"/>
              <a:buChar char="•"/>
            </a:pPr>
            <a:r>
              <a:rPr lang="en-US" sz="2800" dirty="0"/>
              <a:t>JavaScript is in fact an implementation of a standardized scripting language called </a:t>
            </a:r>
            <a:r>
              <a:rPr lang="en-US" sz="2800" b="1" dirty="0"/>
              <a:t>ECMAScript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401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b="1" dirty="0"/>
              <a:t>The </a:t>
            </a:r>
            <a:r>
              <a:rPr lang="en-US" b="1" dirty="0" err="1"/>
              <a:t>addEventListener</a:t>
            </a:r>
            <a:r>
              <a:rPr lang="en-US" b="1" dirty="0"/>
              <a:t>() method</a:t>
            </a:r>
          </a:p>
          <a:p>
            <a:r>
              <a:rPr lang="en-US" b="1" dirty="0"/>
              <a:t>Example</a:t>
            </a:r>
          </a:p>
          <a:p>
            <a:r>
              <a:rPr lang="en-US" dirty="0"/>
              <a:t>Add an event listener that fires when a user clicks a button:</a:t>
            </a:r>
          </a:p>
          <a:p>
            <a:r>
              <a:rPr lang="en-US" dirty="0" err="1"/>
              <a:t>document.getElementById</a:t>
            </a:r>
            <a:r>
              <a:rPr lang="en-US" dirty="0"/>
              <a:t>("</a:t>
            </a:r>
            <a:r>
              <a:rPr lang="en-US" dirty="0" err="1"/>
              <a:t>myBtn</a:t>
            </a:r>
            <a:r>
              <a:rPr lang="en-US" dirty="0"/>
              <a:t>").</a:t>
            </a:r>
            <a:r>
              <a:rPr lang="en-US" dirty="0" err="1"/>
              <a:t>addEventListener</a:t>
            </a:r>
            <a:r>
              <a:rPr lang="en-US" dirty="0"/>
              <a:t>("click", </a:t>
            </a:r>
            <a:r>
              <a:rPr lang="en-US" dirty="0" err="1"/>
              <a:t>displayDate</a:t>
            </a:r>
            <a:r>
              <a:rPr lang="en-US" dirty="0"/>
              <a:t>);</a:t>
            </a:r>
            <a:endParaRPr lang="en-US" dirty="0">
              <a:effectLst/>
            </a:endParaRPr>
          </a:p>
        </p:txBody>
      </p:sp>
    </p:spTree>
    <p:extLst>
      <p:ext uri="{BB962C8B-B14F-4D97-AF65-F5344CB8AC3E}">
        <p14:creationId xmlns:p14="http://schemas.microsoft.com/office/powerpoint/2010/main" val="2910170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dirty="0"/>
              <a:t>The </a:t>
            </a:r>
            <a:r>
              <a:rPr lang="en-US" dirty="0" err="1"/>
              <a:t>addEventListener</a:t>
            </a:r>
            <a:r>
              <a:rPr lang="en-US" dirty="0"/>
              <a:t>() method attaches an event handler to the specified element.</a:t>
            </a:r>
          </a:p>
          <a:p>
            <a:r>
              <a:rPr lang="en-US" dirty="0"/>
              <a:t>The </a:t>
            </a:r>
            <a:r>
              <a:rPr lang="en-US" dirty="0" err="1"/>
              <a:t>addEventListener</a:t>
            </a:r>
            <a:r>
              <a:rPr lang="en-US" dirty="0"/>
              <a:t>() method attaches an event handler to an element without overwriting existing event handlers.</a:t>
            </a:r>
          </a:p>
          <a:p>
            <a:r>
              <a:rPr lang="en-US" dirty="0"/>
              <a:t>You can add many event handlers to one element.</a:t>
            </a:r>
          </a:p>
          <a:p>
            <a:r>
              <a:rPr lang="en-US" dirty="0"/>
              <a:t>You can add many event handlers of the same type to one element, </a:t>
            </a:r>
            <a:r>
              <a:rPr lang="en-US" dirty="0" err="1"/>
              <a:t>i.e</a:t>
            </a:r>
            <a:r>
              <a:rPr lang="en-US" dirty="0"/>
              <a:t> two "click" events.</a:t>
            </a:r>
          </a:p>
          <a:p>
            <a:r>
              <a:rPr lang="en-US" dirty="0"/>
              <a:t>You can add event listeners to any DOM object not only HTML elements. </a:t>
            </a:r>
            <a:r>
              <a:rPr lang="en-US" dirty="0" err="1"/>
              <a:t>i.e</a:t>
            </a:r>
            <a:r>
              <a:rPr lang="en-US" dirty="0"/>
              <a:t> the window object.</a:t>
            </a:r>
          </a:p>
          <a:p>
            <a:endParaRPr lang="en-US" dirty="0">
              <a:effectLst/>
            </a:endParaRPr>
          </a:p>
        </p:txBody>
      </p:sp>
    </p:spTree>
    <p:extLst>
      <p:ext uri="{BB962C8B-B14F-4D97-AF65-F5344CB8AC3E}">
        <p14:creationId xmlns:p14="http://schemas.microsoft.com/office/powerpoint/2010/main" val="4387884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lnSpcReduction="10000"/>
          </a:bodyPr>
          <a:lstStyle/>
          <a:p>
            <a:r>
              <a:rPr lang="en-US" sz="2400" b="1" dirty="0"/>
              <a:t>Add an Event Handler to an Element</a:t>
            </a:r>
          </a:p>
          <a:p>
            <a:r>
              <a:rPr lang="en-US" sz="2400" b="1" dirty="0"/>
              <a:t>Example</a:t>
            </a:r>
          </a:p>
          <a:p>
            <a:r>
              <a:rPr lang="en-US" sz="2400" dirty="0"/>
              <a:t>Alert "Hello World!" when the user clicks on an element:</a:t>
            </a:r>
          </a:p>
          <a:p>
            <a:r>
              <a:rPr lang="en-US" sz="2800" i="1" dirty="0" err="1"/>
              <a:t>element</a:t>
            </a:r>
            <a:r>
              <a:rPr lang="en-US" sz="2800" dirty="0" err="1"/>
              <a:t>.addEventListener</a:t>
            </a:r>
            <a:r>
              <a:rPr lang="en-US" sz="2800" dirty="0"/>
              <a:t>("click", </a:t>
            </a:r>
          </a:p>
          <a:p>
            <a:r>
              <a:rPr lang="en-US" sz="2800" dirty="0"/>
              <a:t>	function(){ alert("Hello World!"); });</a:t>
            </a:r>
          </a:p>
          <a:p>
            <a:r>
              <a:rPr lang="en-US" dirty="0"/>
              <a:t>You can also refer to an external "named" function:</a:t>
            </a:r>
          </a:p>
          <a:p>
            <a:r>
              <a:rPr lang="en-US" dirty="0"/>
              <a:t>Alert "Hello World!" when the user clicks on an element:</a:t>
            </a:r>
          </a:p>
          <a:p>
            <a:r>
              <a:rPr lang="en-US" i="1" dirty="0"/>
              <a:t>	</a:t>
            </a:r>
            <a:r>
              <a:rPr lang="en-US" i="1" dirty="0" err="1"/>
              <a:t>element</a:t>
            </a:r>
            <a:r>
              <a:rPr lang="en-US" dirty="0" err="1"/>
              <a:t>.addEventListener</a:t>
            </a:r>
            <a:r>
              <a:rPr lang="en-US" dirty="0"/>
              <a:t>("click", </a:t>
            </a:r>
            <a:r>
              <a:rPr lang="en-US" dirty="0" err="1"/>
              <a:t>myFunction</a:t>
            </a:r>
            <a:r>
              <a:rPr lang="en-US" dirty="0"/>
              <a:t>);</a:t>
            </a:r>
            <a:br>
              <a:rPr lang="en-US" dirty="0"/>
            </a:br>
            <a:br>
              <a:rPr lang="en-US" dirty="0"/>
            </a:br>
            <a:r>
              <a:rPr lang="en-US" dirty="0"/>
              <a:t>	function </a:t>
            </a:r>
            <a:r>
              <a:rPr lang="en-US" dirty="0" err="1"/>
              <a:t>myFunction</a:t>
            </a:r>
            <a:r>
              <a:rPr lang="en-US" dirty="0"/>
              <a:t>() {     alert ("Hello World!");  }</a:t>
            </a:r>
          </a:p>
          <a:p>
            <a:endParaRPr lang="en-US" dirty="0">
              <a:effectLst/>
            </a:endParaRPr>
          </a:p>
        </p:txBody>
      </p:sp>
    </p:spTree>
    <p:extLst>
      <p:ext uri="{BB962C8B-B14F-4D97-AF65-F5344CB8AC3E}">
        <p14:creationId xmlns:p14="http://schemas.microsoft.com/office/powerpoint/2010/main" val="2744406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sz="2400" b="1" dirty="0"/>
              <a:t>Add Many Event Handlers to the Same Element</a:t>
            </a:r>
          </a:p>
          <a:p>
            <a:r>
              <a:rPr lang="en-US" sz="2400" dirty="0"/>
              <a:t>The </a:t>
            </a:r>
            <a:r>
              <a:rPr lang="en-US" sz="2400" dirty="0" err="1"/>
              <a:t>addEventListener</a:t>
            </a:r>
            <a:r>
              <a:rPr lang="en-US" sz="2400" dirty="0"/>
              <a:t>() method allows you to add many events to the same element, without overwriting existing events:</a:t>
            </a:r>
          </a:p>
          <a:p>
            <a:r>
              <a:rPr lang="en-US" i="1" dirty="0" err="1"/>
              <a:t>element</a:t>
            </a:r>
            <a:r>
              <a:rPr lang="en-US" dirty="0" err="1"/>
              <a:t>.addEventListener</a:t>
            </a:r>
            <a:r>
              <a:rPr lang="en-US" dirty="0"/>
              <a:t>("click", </a:t>
            </a:r>
            <a:r>
              <a:rPr lang="en-US" dirty="0" err="1"/>
              <a:t>myFunction</a:t>
            </a:r>
            <a:r>
              <a:rPr lang="en-US" dirty="0"/>
              <a:t>);</a:t>
            </a:r>
            <a:br>
              <a:rPr lang="en-US" dirty="0"/>
            </a:br>
            <a:r>
              <a:rPr lang="en-US" i="1" dirty="0" err="1"/>
              <a:t>element</a:t>
            </a:r>
            <a:r>
              <a:rPr lang="en-US" dirty="0" err="1"/>
              <a:t>.addEventListener</a:t>
            </a:r>
            <a:r>
              <a:rPr lang="en-US" dirty="0"/>
              <a:t>("click", </a:t>
            </a:r>
            <a:r>
              <a:rPr lang="en-US" dirty="0" err="1"/>
              <a:t>mySecondFunction</a:t>
            </a:r>
            <a:r>
              <a:rPr lang="en-US" dirty="0"/>
              <a:t>);</a:t>
            </a:r>
          </a:p>
          <a:p>
            <a:r>
              <a:rPr lang="en-US" dirty="0"/>
              <a:t>You can add events of different types to the same element:</a:t>
            </a:r>
          </a:p>
          <a:p>
            <a:r>
              <a:rPr lang="en-US" i="1" dirty="0" err="1"/>
              <a:t>element</a:t>
            </a:r>
            <a:r>
              <a:rPr lang="en-US" dirty="0" err="1"/>
              <a:t>.addEventListener</a:t>
            </a:r>
            <a:r>
              <a:rPr lang="en-US" dirty="0"/>
              <a:t>("</a:t>
            </a:r>
            <a:r>
              <a:rPr lang="en-US" dirty="0" err="1"/>
              <a:t>mouseover</a:t>
            </a:r>
            <a:r>
              <a:rPr lang="en-US" dirty="0"/>
              <a:t>", </a:t>
            </a:r>
            <a:r>
              <a:rPr lang="en-US" dirty="0" err="1"/>
              <a:t>myFunction</a:t>
            </a:r>
            <a:r>
              <a:rPr lang="en-US" dirty="0"/>
              <a:t>);</a:t>
            </a:r>
            <a:br>
              <a:rPr lang="en-US" dirty="0"/>
            </a:br>
            <a:r>
              <a:rPr lang="en-US" i="1" dirty="0" err="1"/>
              <a:t>element</a:t>
            </a:r>
            <a:r>
              <a:rPr lang="en-US" dirty="0" err="1"/>
              <a:t>.addEventListener</a:t>
            </a:r>
            <a:r>
              <a:rPr lang="en-US" dirty="0"/>
              <a:t>("click", </a:t>
            </a:r>
            <a:r>
              <a:rPr lang="en-US" dirty="0" err="1"/>
              <a:t>mySecondFunction</a:t>
            </a:r>
            <a:r>
              <a:rPr lang="en-US" dirty="0"/>
              <a:t>);</a:t>
            </a:r>
            <a:br>
              <a:rPr lang="en-US" dirty="0"/>
            </a:br>
            <a:r>
              <a:rPr lang="en-US" i="1" dirty="0" err="1"/>
              <a:t>element</a:t>
            </a:r>
            <a:r>
              <a:rPr lang="en-US" dirty="0" err="1"/>
              <a:t>.addEventListener</a:t>
            </a:r>
            <a:r>
              <a:rPr lang="en-US" dirty="0"/>
              <a:t>("</a:t>
            </a:r>
            <a:r>
              <a:rPr lang="en-US" dirty="0" err="1"/>
              <a:t>mouseout</a:t>
            </a:r>
            <a:r>
              <a:rPr lang="en-US" dirty="0"/>
              <a:t>", </a:t>
            </a:r>
            <a:r>
              <a:rPr lang="en-US" dirty="0" err="1"/>
              <a:t>myThirdFunction</a:t>
            </a:r>
            <a:r>
              <a:rPr lang="en-US" dirty="0"/>
              <a:t>);</a:t>
            </a:r>
            <a:endParaRPr lang="en-US" dirty="0">
              <a:effectLst/>
            </a:endParaRPr>
          </a:p>
        </p:txBody>
      </p:sp>
    </p:spTree>
    <p:extLst>
      <p:ext uri="{BB962C8B-B14F-4D97-AF65-F5344CB8AC3E}">
        <p14:creationId xmlns:p14="http://schemas.microsoft.com/office/powerpoint/2010/main" val="3940412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lnSpcReduction="10000"/>
          </a:bodyPr>
          <a:lstStyle/>
          <a:p>
            <a:r>
              <a:rPr lang="en-US" sz="2400" b="1" dirty="0"/>
              <a:t>Add an Event Handler to the Window Object</a:t>
            </a:r>
          </a:p>
          <a:p>
            <a:r>
              <a:rPr lang="en-US" sz="2400" dirty="0"/>
              <a:t>The </a:t>
            </a:r>
            <a:r>
              <a:rPr lang="en-US" sz="2400" dirty="0" err="1"/>
              <a:t>addEventListener</a:t>
            </a:r>
            <a:r>
              <a:rPr lang="en-US" sz="2400" dirty="0"/>
              <a:t>() method allows you to add event listeners on any HTML DOM object such as HTML elements, the HTML document, the window object, or other objects that supports events, like the </a:t>
            </a:r>
            <a:r>
              <a:rPr lang="en-US" sz="2400" dirty="0" err="1"/>
              <a:t>xmlHttpRequest</a:t>
            </a:r>
            <a:r>
              <a:rPr lang="en-US" sz="2400" dirty="0"/>
              <a:t> object.</a:t>
            </a:r>
          </a:p>
          <a:p>
            <a:r>
              <a:rPr lang="en-US" sz="2400" b="1" dirty="0"/>
              <a:t>Example</a:t>
            </a:r>
          </a:p>
          <a:p>
            <a:r>
              <a:rPr lang="en-US" sz="2400" dirty="0"/>
              <a:t>Add an event listener that fires when a user resizes the window:</a:t>
            </a:r>
          </a:p>
          <a:p>
            <a:r>
              <a:rPr lang="en-US" sz="2400" dirty="0" err="1"/>
              <a:t>window.addEventListener</a:t>
            </a:r>
            <a:r>
              <a:rPr lang="en-US" sz="2400" dirty="0"/>
              <a:t>("resize", function(){</a:t>
            </a:r>
            <a:br>
              <a:rPr lang="en-US" sz="2400" dirty="0"/>
            </a:br>
            <a:r>
              <a:rPr lang="en-US" sz="2400" dirty="0"/>
              <a:t>    </a:t>
            </a:r>
            <a:r>
              <a:rPr lang="en-US" sz="2400" dirty="0" err="1"/>
              <a:t>document.getElementById</a:t>
            </a:r>
            <a:r>
              <a:rPr lang="en-US" sz="2400" dirty="0"/>
              <a:t>("demo").</a:t>
            </a:r>
            <a:r>
              <a:rPr lang="en-US" sz="2400" dirty="0" err="1"/>
              <a:t>innerHTML</a:t>
            </a:r>
            <a:r>
              <a:rPr lang="en-US" sz="2400" dirty="0"/>
              <a:t> = </a:t>
            </a:r>
            <a:r>
              <a:rPr lang="en-US" sz="2400" i="1" dirty="0" err="1"/>
              <a:t>sometext</a:t>
            </a:r>
            <a:r>
              <a:rPr lang="en-US" sz="2400" dirty="0"/>
              <a:t>;</a:t>
            </a:r>
            <a:br>
              <a:rPr lang="en-US" sz="2400" dirty="0"/>
            </a:br>
            <a:r>
              <a:rPr lang="en-US" sz="2400" dirty="0"/>
              <a:t>}); </a:t>
            </a:r>
            <a:endParaRPr lang="en-US" sz="2400" dirty="0">
              <a:effectLst/>
            </a:endParaRPr>
          </a:p>
        </p:txBody>
      </p:sp>
    </p:spTree>
    <p:extLst>
      <p:ext uri="{BB962C8B-B14F-4D97-AF65-F5344CB8AC3E}">
        <p14:creationId xmlns:p14="http://schemas.microsoft.com/office/powerpoint/2010/main" val="29329133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sz="2400" b="1" dirty="0"/>
              <a:t>Passing Parameters</a:t>
            </a:r>
          </a:p>
          <a:p>
            <a:r>
              <a:rPr lang="en-US" sz="2400" dirty="0"/>
              <a:t>When passing parameter values, use an "anonymous function" that calls the specified function with the parameters:</a:t>
            </a:r>
          </a:p>
          <a:p>
            <a:r>
              <a:rPr lang="en-US" sz="2400" i="1" dirty="0" err="1"/>
              <a:t>element</a:t>
            </a:r>
            <a:r>
              <a:rPr lang="en-US" sz="2400" dirty="0" err="1"/>
              <a:t>.addEventListener</a:t>
            </a:r>
            <a:r>
              <a:rPr lang="en-US" sz="2400" dirty="0"/>
              <a:t>("click", </a:t>
            </a:r>
          </a:p>
          <a:p>
            <a:r>
              <a:rPr lang="en-US" sz="2400" dirty="0"/>
              <a:t>	function(){ </a:t>
            </a:r>
            <a:r>
              <a:rPr lang="en-US" sz="2400" dirty="0" err="1"/>
              <a:t>myFunction</a:t>
            </a:r>
            <a:r>
              <a:rPr lang="en-US" sz="2400" dirty="0"/>
              <a:t>(p1, p2); });</a:t>
            </a:r>
            <a:endParaRPr lang="en-US" sz="2400" dirty="0">
              <a:effectLst/>
            </a:endParaRPr>
          </a:p>
        </p:txBody>
      </p:sp>
    </p:spTree>
    <p:extLst>
      <p:ext uri="{BB962C8B-B14F-4D97-AF65-F5344CB8AC3E}">
        <p14:creationId xmlns:p14="http://schemas.microsoft.com/office/powerpoint/2010/main" val="3777755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sz="2400" b="1" dirty="0"/>
              <a:t>Event Bubbling or Event Capturing?</a:t>
            </a:r>
          </a:p>
          <a:p>
            <a:r>
              <a:rPr lang="en-US" sz="2400" dirty="0"/>
              <a:t>There are two ways of event propagation in the HTML DOM, bubbling and capturing.</a:t>
            </a:r>
          </a:p>
          <a:p>
            <a:r>
              <a:rPr lang="en-US" sz="2400" dirty="0"/>
              <a:t>Event propagation is a way of defining the element order when an event occurs. If you have a &lt;p&gt; element inside a &lt;div&gt; element, and the user clicks on the &lt;p&gt; element, which element's "click" event should be handled first?</a:t>
            </a:r>
            <a:endParaRPr lang="en-US" sz="2400" dirty="0">
              <a:effectLst/>
            </a:endParaRPr>
          </a:p>
        </p:txBody>
      </p:sp>
    </p:spTree>
    <p:extLst>
      <p:ext uri="{BB962C8B-B14F-4D97-AF65-F5344CB8AC3E}">
        <p14:creationId xmlns:p14="http://schemas.microsoft.com/office/powerpoint/2010/main" val="1402272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sz="2400" dirty="0"/>
              <a:t>In </a:t>
            </a:r>
            <a:r>
              <a:rPr lang="en-US" sz="2400" i="1" dirty="0">
                <a:highlight>
                  <a:srgbClr val="FFFF00"/>
                </a:highlight>
              </a:rPr>
              <a:t>bubbling </a:t>
            </a:r>
            <a:r>
              <a:rPr lang="en-US" sz="2400" dirty="0">
                <a:highlight>
                  <a:srgbClr val="FFFF00"/>
                </a:highlight>
              </a:rPr>
              <a:t>the inner most element's </a:t>
            </a:r>
            <a:r>
              <a:rPr lang="en-US" sz="2400" dirty="0"/>
              <a:t>event is handled first and then the outer: the &lt;p&gt; element's click event is handled first, then the &lt;div&gt; element's click event.</a:t>
            </a:r>
          </a:p>
          <a:p>
            <a:r>
              <a:rPr lang="en-US" sz="2400" dirty="0"/>
              <a:t>In </a:t>
            </a:r>
            <a:r>
              <a:rPr lang="en-US" sz="2400" i="1" dirty="0">
                <a:highlight>
                  <a:srgbClr val="FFFF00"/>
                </a:highlight>
              </a:rPr>
              <a:t>capturing </a:t>
            </a:r>
            <a:r>
              <a:rPr lang="en-US" sz="2400" dirty="0">
                <a:highlight>
                  <a:srgbClr val="FFFF00"/>
                </a:highlight>
              </a:rPr>
              <a:t>the outer most element's </a:t>
            </a:r>
            <a:r>
              <a:rPr lang="en-US" sz="2400" dirty="0"/>
              <a:t>event is handled first and then the inner: the &lt;div&gt; element's click event will be handled first, then the &lt;p&gt; element's click event.</a:t>
            </a:r>
          </a:p>
          <a:p>
            <a:r>
              <a:rPr lang="en-US" sz="2400" dirty="0"/>
              <a:t>With the </a:t>
            </a:r>
            <a:r>
              <a:rPr lang="en-US" sz="2400" dirty="0" err="1"/>
              <a:t>addEventListener</a:t>
            </a:r>
            <a:r>
              <a:rPr lang="en-US" sz="2400" dirty="0"/>
              <a:t>() method you can specify the propagation type by using the "</a:t>
            </a:r>
            <a:r>
              <a:rPr lang="en-US" sz="2400" dirty="0" err="1"/>
              <a:t>useCapture</a:t>
            </a:r>
            <a:r>
              <a:rPr lang="en-US" sz="2400" dirty="0"/>
              <a:t>" parameter:</a:t>
            </a:r>
          </a:p>
          <a:p>
            <a:r>
              <a:rPr lang="en-US" sz="2400" dirty="0"/>
              <a:t>          </a:t>
            </a:r>
            <a:r>
              <a:rPr lang="en-US" sz="2400" dirty="0" err="1"/>
              <a:t>addEventListener</a:t>
            </a:r>
            <a:r>
              <a:rPr lang="en-US" sz="2400" dirty="0"/>
              <a:t>(</a:t>
            </a:r>
            <a:r>
              <a:rPr lang="en-US" sz="2400" i="1" dirty="0"/>
              <a:t>event</a:t>
            </a:r>
            <a:r>
              <a:rPr lang="en-US" sz="2400" dirty="0"/>
              <a:t>, </a:t>
            </a:r>
            <a:r>
              <a:rPr lang="en-US" sz="2400" i="1" dirty="0"/>
              <a:t>function</a:t>
            </a:r>
            <a:r>
              <a:rPr lang="en-US" sz="2400" dirty="0"/>
              <a:t>, </a:t>
            </a:r>
            <a:r>
              <a:rPr lang="en-US" sz="2400" i="1" dirty="0" err="1"/>
              <a:t>useCapture</a:t>
            </a:r>
            <a:r>
              <a:rPr lang="en-US" sz="2400" dirty="0"/>
              <a:t>);</a:t>
            </a:r>
            <a:endParaRPr lang="en-US" sz="2400" dirty="0">
              <a:effectLst/>
            </a:endParaRPr>
          </a:p>
        </p:txBody>
      </p:sp>
    </p:spTree>
    <p:extLst>
      <p:ext uri="{BB962C8B-B14F-4D97-AF65-F5344CB8AC3E}">
        <p14:creationId xmlns:p14="http://schemas.microsoft.com/office/powerpoint/2010/main" val="1991998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914400" y="1371600"/>
            <a:ext cx="7696200" cy="5257800"/>
          </a:xfrm>
        </p:spPr>
        <p:txBody>
          <a:bodyPr>
            <a:normAutofit/>
          </a:bodyPr>
          <a:lstStyle/>
          <a:p>
            <a:r>
              <a:rPr lang="en-US" sz="2400" dirty="0"/>
              <a:t>With the </a:t>
            </a:r>
            <a:r>
              <a:rPr lang="en-US" sz="2400" dirty="0" err="1"/>
              <a:t>addEventListener</a:t>
            </a:r>
            <a:r>
              <a:rPr lang="en-US" sz="2400" dirty="0"/>
              <a:t>() method you can specify the propagation type by using the "</a:t>
            </a:r>
            <a:r>
              <a:rPr lang="en-US" sz="2400" dirty="0" err="1"/>
              <a:t>useCapture</a:t>
            </a:r>
            <a:r>
              <a:rPr lang="en-US" sz="2400" dirty="0"/>
              <a:t>" parameter:</a:t>
            </a:r>
          </a:p>
          <a:p>
            <a:r>
              <a:rPr lang="en-US" sz="2400" dirty="0"/>
              <a:t>          </a:t>
            </a:r>
            <a:r>
              <a:rPr lang="en-US" sz="2400" dirty="0" err="1"/>
              <a:t>addEventListener</a:t>
            </a:r>
            <a:r>
              <a:rPr lang="en-US" sz="2400" dirty="0"/>
              <a:t>(</a:t>
            </a:r>
            <a:r>
              <a:rPr lang="en-US" sz="2400" i="1" dirty="0"/>
              <a:t>event</a:t>
            </a:r>
            <a:r>
              <a:rPr lang="en-US" sz="2400" dirty="0"/>
              <a:t>, </a:t>
            </a:r>
            <a:r>
              <a:rPr lang="en-US" sz="2400" i="1" dirty="0"/>
              <a:t>function</a:t>
            </a:r>
            <a:r>
              <a:rPr lang="en-US" sz="2400" dirty="0"/>
              <a:t>, </a:t>
            </a:r>
            <a:r>
              <a:rPr lang="en-US" sz="2400" i="1" dirty="0" err="1"/>
              <a:t>useCapture</a:t>
            </a:r>
            <a:r>
              <a:rPr lang="en-US" sz="2400" dirty="0"/>
              <a:t>);</a:t>
            </a:r>
          </a:p>
          <a:p>
            <a:r>
              <a:rPr lang="en-US" sz="2400" dirty="0"/>
              <a:t>The default value is false, which will use the bubbling propagation </a:t>
            </a:r>
          </a:p>
          <a:p>
            <a:r>
              <a:rPr lang="en-US" sz="2400" dirty="0"/>
              <a:t>When the value is set to true, the event uses the capturing propagation. </a:t>
            </a:r>
          </a:p>
          <a:p>
            <a:pPr marL="403225"/>
            <a:r>
              <a:rPr lang="en-US" sz="2000" dirty="0" err="1"/>
              <a:t>document.getElementById</a:t>
            </a:r>
            <a:r>
              <a:rPr lang="en-US" sz="2000" dirty="0"/>
              <a:t>("</a:t>
            </a:r>
            <a:r>
              <a:rPr lang="en-US" sz="2000" dirty="0" err="1"/>
              <a:t>myP</a:t>
            </a:r>
            <a:r>
              <a:rPr lang="en-US" sz="2000" dirty="0"/>
              <a:t>").</a:t>
            </a:r>
            <a:r>
              <a:rPr lang="en-US" sz="2000" dirty="0" err="1"/>
              <a:t>addEventListener</a:t>
            </a:r>
            <a:r>
              <a:rPr lang="en-US" sz="2000" dirty="0"/>
              <a:t>("click", </a:t>
            </a:r>
            <a:r>
              <a:rPr lang="en-US" sz="2000" dirty="0" err="1"/>
              <a:t>myFunction</a:t>
            </a:r>
            <a:r>
              <a:rPr lang="en-US" sz="2000" dirty="0"/>
              <a:t>, true);</a:t>
            </a:r>
            <a:br>
              <a:rPr lang="en-US" sz="2000" dirty="0"/>
            </a:br>
            <a:r>
              <a:rPr lang="en-US" sz="2000" dirty="0" err="1"/>
              <a:t>document.getElementById</a:t>
            </a:r>
            <a:r>
              <a:rPr lang="en-US" sz="2000" dirty="0"/>
              <a:t>("</a:t>
            </a:r>
            <a:r>
              <a:rPr lang="en-US" sz="2000" dirty="0" err="1"/>
              <a:t>myDiv</a:t>
            </a:r>
            <a:r>
              <a:rPr lang="en-US" sz="2000" dirty="0"/>
              <a:t>").</a:t>
            </a:r>
            <a:r>
              <a:rPr lang="en-US" sz="2000" dirty="0" err="1"/>
              <a:t>addEventListener</a:t>
            </a:r>
            <a:r>
              <a:rPr lang="en-US" sz="2000" dirty="0"/>
              <a:t>("click", </a:t>
            </a:r>
            <a:r>
              <a:rPr lang="en-US" sz="2000" dirty="0" err="1"/>
              <a:t>myFunction</a:t>
            </a:r>
            <a:r>
              <a:rPr lang="en-US" sz="2000" dirty="0"/>
              <a:t>, true); </a:t>
            </a:r>
            <a:endParaRPr lang="en-US" sz="2000" dirty="0">
              <a:effectLst/>
            </a:endParaRPr>
          </a:p>
        </p:txBody>
      </p:sp>
    </p:spTree>
    <p:extLst>
      <p:ext uri="{BB962C8B-B14F-4D97-AF65-F5344CB8AC3E}">
        <p14:creationId xmlns:p14="http://schemas.microsoft.com/office/powerpoint/2010/main" val="3263294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
        <p:nvSpPr>
          <p:cNvPr id="3" name="Content Placeholder 2"/>
          <p:cNvSpPr>
            <a:spLocks noGrp="1"/>
          </p:cNvSpPr>
          <p:nvPr>
            <p:ph idx="1"/>
          </p:nvPr>
        </p:nvSpPr>
        <p:spPr>
          <a:xfrm>
            <a:off x="304800" y="1295400"/>
            <a:ext cx="8382000" cy="5410200"/>
          </a:xfrm>
        </p:spPr>
        <p:txBody>
          <a:bodyPr>
            <a:normAutofit/>
          </a:bodyPr>
          <a:lstStyle/>
          <a:p>
            <a:r>
              <a:rPr lang="en-US" b="1" dirty="0"/>
              <a:t>Using Events</a:t>
            </a:r>
          </a:p>
          <a:p>
            <a:r>
              <a:rPr lang="en-US" dirty="0"/>
              <a:t>The HTML DOM allows you to execute code when an event occurs.</a:t>
            </a:r>
          </a:p>
          <a:p>
            <a:r>
              <a:rPr lang="en-US" dirty="0"/>
              <a:t>Events are generated by the browser when "things happen" to HTML elements:</a:t>
            </a:r>
          </a:p>
          <a:p>
            <a:r>
              <a:rPr lang="en-US" dirty="0"/>
              <a:t>An element is clicked on</a:t>
            </a:r>
          </a:p>
          <a:p>
            <a:r>
              <a:rPr lang="en-US" dirty="0"/>
              <a:t>The page has loaded</a:t>
            </a:r>
          </a:p>
          <a:p>
            <a:r>
              <a:rPr lang="en-US" dirty="0"/>
              <a:t>Input fields are changed</a:t>
            </a:r>
          </a:p>
          <a:p>
            <a:r>
              <a:rPr lang="en-US" dirty="0"/>
              <a:t>This example changes the style of the HTML element with id="id1", when the user clicks a button:</a:t>
            </a:r>
            <a:endParaRPr lang="en-US" dirty="0">
              <a:effectLst/>
            </a:endParaRPr>
          </a:p>
        </p:txBody>
      </p:sp>
    </p:spTree>
    <p:extLst>
      <p:ext uri="{BB962C8B-B14F-4D97-AF65-F5344CB8AC3E}">
        <p14:creationId xmlns:p14="http://schemas.microsoft.com/office/powerpoint/2010/main" val="428995784"/>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Chapter01-PresentationDistilled</Template>
  <TotalTime>7514</TotalTime>
  <Words>11790</Words>
  <Application>Microsoft Office PowerPoint</Application>
  <PresentationFormat>On-screen Show (4:3)</PresentationFormat>
  <Paragraphs>1491</Paragraphs>
  <Slides>144</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144</vt:i4>
      </vt:variant>
    </vt:vector>
  </HeadingPairs>
  <TitlesOfParts>
    <vt:vector size="153" baseType="lpstr">
      <vt:lpstr>Arial</vt:lpstr>
      <vt:lpstr>Calibri</vt:lpstr>
      <vt:lpstr>Consolas</vt:lpstr>
      <vt:lpstr>Courier New</vt:lpstr>
      <vt:lpstr>Rockwell</vt:lpstr>
      <vt:lpstr>Rockwell Condensed</vt:lpstr>
      <vt:lpstr>Wingdings</vt:lpstr>
      <vt:lpstr>Wingdings 2</vt:lpstr>
      <vt:lpstr>Presentation</vt:lpstr>
      <vt:lpstr>Javascript – Client side scripting</vt:lpstr>
      <vt:lpstr>Course Outline</vt:lpstr>
      <vt:lpstr>What is JavaScript</vt:lpstr>
      <vt:lpstr>What isn’t JavaScript</vt:lpstr>
      <vt:lpstr>Client-Side Scripting</vt:lpstr>
      <vt:lpstr>Event driven programming</vt:lpstr>
      <vt:lpstr>Client-Side Scripting</vt:lpstr>
      <vt:lpstr>Client-Side Scripting</vt:lpstr>
      <vt:lpstr>JavaScript History</vt:lpstr>
      <vt:lpstr>HTTP request-response loop</vt:lpstr>
      <vt:lpstr>JavaScript in Modern Times</vt:lpstr>
      <vt:lpstr>Asynchronous data requests</vt:lpstr>
      <vt:lpstr>What Javascript Can do? Examples</vt:lpstr>
      <vt:lpstr>What JavaScript can do?</vt:lpstr>
      <vt:lpstr>Javascript – example 1</vt:lpstr>
      <vt:lpstr>Javascript – example 1</vt:lpstr>
      <vt:lpstr>Javascript – example 2</vt:lpstr>
      <vt:lpstr>Javascript – example 2</vt:lpstr>
      <vt:lpstr>Javascript - example</vt:lpstr>
      <vt:lpstr>Javascript – example 3 </vt:lpstr>
      <vt:lpstr>Javascript – example 3</vt:lpstr>
      <vt:lpstr>Javascript – example 3</vt:lpstr>
      <vt:lpstr>Javascript – example 4</vt:lpstr>
      <vt:lpstr>Javascript – example 4</vt:lpstr>
      <vt:lpstr>Where Does Javascript GO?</vt:lpstr>
      <vt:lpstr>Where does JavaScript go?</vt:lpstr>
      <vt:lpstr>Inline JavaScript</vt:lpstr>
      <vt:lpstr>Embedded JavaScript</vt:lpstr>
      <vt:lpstr>External JavaScript</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Alert</vt:lpstr>
      <vt:lpstr>Alert</vt:lpstr>
      <vt:lpstr>Arrays</vt:lpstr>
      <vt:lpstr>Array methods</vt:lpstr>
      <vt:lpstr>String type</vt:lpstr>
      <vt:lpstr> More about String</vt:lpstr>
      <vt:lpstr>Splitting strings: split and join</vt:lpstr>
      <vt:lpstr>Errors using try and catch</vt:lpstr>
      <vt:lpstr>Throw your own</vt:lpstr>
      <vt:lpstr>Tips</vt:lpstr>
      <vt:lpstr>The Document Object Model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The DOM</vt:lpstr>
      <vt:lpstr>Unobtrusive JavaScript</vt:lpstr>
      <vt:lpstr>Obtrusive event handlers (bad)</vt:lpstr>
      <vt:lpstr>Attaching an event handler in JavaScript code</vt:lpstr>
      <vt:lpstr>When does my code run?</vt:lpstr>
      <vt:lpstr>When does my code run?</vt:lpstr>
      <vt:lpstr>A failed attempt at being unobtrusive</vt:lpstr>
      <vt:lpstr>The window.onload event</vt:lpstr>
      <vt:lpstr>An unobtrusive event handler</vt:lpstr>
      <vt:lpstr>Common unobtrusive JS errors</vt:lpstr>
      <vt:lpstr>Anonymous functions</vt:lpstr>
      <vt:lpstr>Anonymous function example</vt:lpstr>
      <vt:lpstr>The keyword this</vt:lpstr>
      <vt:lpstr>The keyword this</vt:lpstr>
      <vt:lpstr>Fixing redundant code with this</vt:lpstr>
      <vt:lpstr>Example: Tip Calculator </vt:lpstr>
      <vt:lpstr>The DOM</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Validating Forms</vt:lpstr>
      <vt:lpstr>Submitting Forms</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Mandal, Enakshi Prasenjit</cp:lastModifiedBy>
  <cp:revision>943</cp:revision>
  <dcterms:created xsi:type="dcterms:W3CDTF">2012-11-14T17:20:48Z</dcterms:created>
  <dcterms:modified xsi:type="dcterms:W3CDTF">2020-02-17T01:08:49Z</dcterms:modified>
</cp:coreProperties>
</file>